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78" r:id="rId2"/>
    <p:sldId id="257" r:id="rId3"/>
    <p:sldId id="280" r:id="rId4"/>
    <p:sldId id="267" r:id="rId5"/>
    <p:sldId id="281" r:id="rId6"/>
    <p:sldId id="279" r:id="rId7"/>
    <p:sldId id="268" r:id="rId8"/>
    <p:sldId id="269" r:id="rId9"/>
    <p:sldId id="286" r:id="rId10"/>
    <p:sldId id="270" r:id="rId11"/>
    <p:sldId id="287" r:id="rId12"/>
    <p:sldId id="271" r:id="rId13"/>
    <p:sldId id="289" r:id="rId14"/>
    <p:sldId id="288" r:id="rId15"/>
    <p:sldId id="292" r:id="rId16"/>
    <p:sldId id="290" r:id="rId17"/>
    <p:sldId id="291" r:id="rId18"/>
    <p:sldId id="297" r:id="rId19"/>
    <p:sldId id="294" r:id="rId20"/>
    <p:sldId id="296" r:id="rId21"/>
    <p:sldId id="298" r:id="rId22"/>
    <p:sldId id="299" r:id="rId23"/>
    <p:sldId id="316" r:id="rId24"/>
    <p:sldId id="318" r:id="rId25"/>
    <p:sldId id="301" r:id="rId26"/>
    <p:sldId id="300" r:id="rId27"/>
    <p:sldId id="302" r:id="rId28"/>
    <p:sldId id="307" r:id="rId29"/>
    <p:sldId id="272" r:id="rId30"/>
    <p:sldId id="273" r:id="rId31"/>
    <p:sldId id="277" r:id="rId32"/>
    <p:sldId id="3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6657" autoAdjust="0"/>
  </p:normalViewPr>
  <p:slideViewPr>
    <p:cSldViewPr>
      <p:cViewPr varScale="1">
        <p:scale>
          <a:sx n="70" d="100"/>
          <a:sy n="70" d="100"/>
        </p:scale>
        <p:origin x="-2142"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63C34-369A-4A63-9AC1-247C430A1BA6}" type="datetimeFigureOut">
              <a:rPr lang="en-US" smtClean="0"/>
              <a:pPr/>
              <a:t>8/13/2009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EAF45-677B-4E8B-B353-FA4FE3923A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Origins in biomedical research</a:t>
            </a:r>
          </a:p>
          <a:p>
            <a:pPr lvl="1">
              <a:buFont typeface="Arial" pitchFamily="34" charset="0"/>
              <a:buChar char="•"/>
            </a:pPr>
            <a:r>
              <a:rPr lang="en-US" dirty="0" smtClean="0"/>
              <a:t>Some say (</a:t>
            </a:r>
            <a:r>
              <a:rPr lang="en-US" dirty="0" err="1" smtClean="0"/>
              <a:t>Sackett</a:t>
            </a:r>
            <a:r>
              <a:rPr lang="en-US" dirty="0" smtClean="0"/>
              <a:t>, 2000, p. 2) that the origins go back to ancient Chinese</a:t>
            </a:r>
            <a:r>
              <a:rPr lang="en-US" baseline="0" dirty="0" smtClean="0"/>
              <a:t> medicine and the method of “</a:t>
            </a:r>
            <a:r>
              <a:rPr lang="en-US" baseline="0" dirty="0" err="1" smtClean="0"/>
              <a:t>kaozheng</a:t>
            </a:r>
            <a:r>
              <a:rPr lang="en-US" baseline="0" dirty="0" smtClean="0"/>
              <a:t>” (which might be translated as “practicing evidential research”).</a:t>
            </a:r>
          </a:p>
          <a:p>
            <a:pPr lvl="1">
              <a:buFont typeface="Arial" pitchFamily="34" charset="0"/>
              <a:buChar char="•"/>
            </a:pPr>
            <a:r>
              <a:rPr lang="en-US" dirty="0" smtClean="0"/>
              <a:t>The original work emerged in 1992 by a group at </a:t>
            </a:r>
            <a:r>
              <a:rPr lang="en-US" dirty="0" err="1" smtClean="0"/>
              <a:t>MacMaster</a:t>
            </a:r>
            <a:r>
              <a:rPr lang="en-US" dirty="0" smtClean="0"/>
              <a:t> University in Canada</a:t>
            </a:r>
            <a:r>
              <a:rPr lang="en-US" baseline="0" dirty="0" smtClean="0"/>
              <a:t> </a:t>
            </a:r>
            <a:r>
              <a:rPr lang="en-US" dirty="0" smtClean="0"/>
              <a:t>led by Gordon </a:t>
            </a:r>
            <a:r>
              <a:rPr lang="en-US" dirty="0" err="1" smtClean="0"/>
              <a:t>Guyatt</a:t>
            </a:r>
            <a:endParaRPr lang="en-US" dirty="0" smtClean="0"/>
          </a:p>
          <a:p>
            <a:pPr lvl="1">
              <a:buFont typeface="Arial" pitchFamily="34" charset="0"/>
              <a:buChar char="•"/>
            </a:pPr>
            <a:r>
              <a:rPr lang="en-US" dirty="0" err="1" smtClean="0"/>
              <a:t>Sackett</a:t>
            </a:r>
            <a:r>
              <a:rPr lang="en-US" dirty="0" smtClean="0"/>
              <a:t> played</a:t>
            </a:r>
            <a:r>
              <a:rPr lang="en-US" baseline="0" dirty="0" smtClean="0"/>
              <a:t> a leading role in the development of evidence-based medicine. He describes four reasons for its development:</a:t>
            </a:r>
          </a:p>
          <a:p>
            <a:pPr lvl="2">
              <a:buFont typeface="Arial" pitchFamily="34" charset="0"/>
              <a:buChar char="•"/>
            </a:pPr>
            <a:r>
              <a:rPr lang="en-US" baseline="0" dirty="0" smtClean="0"/>
              <a:t>The need for clinicians to have immediate information based on evidence</a:t>
            </a:r>
          </a:p>
          <a:p>
            <a:pPr lvl="2">
              <a:buFont typeface="Arial" pitchFamily="34" charset="0"/>
              <a:buChar char="•"/>
            </a:pPr>
            <a:r>
              <a:rPr lang="en-US" baseline="0" dirty="0" smtClean="0"/>
              <a:t>The inadequacy of existing sources </a:t>
            </a:r>
          </a:p>
          <a:p>
            <a:pPr lvl="3">
              <a:buFont typeface="Arial" pitchFamily="34" charset="0"/>
              <a:buChar char="•"/>
            </a:pPr>
            <a:r>
              <a:rPr lang="en-US" baseline="0" dirty="0" smtClean="0"/>
              <a:t>Out of date textbooks</a:t>
            </a:r>
          </a:p>
          <a:p>
            <a:pPr lvl="3">
              <a:buFont typeface="Arial" pitchFamily="34" charset="0"/>
              <a:buChar char="•"/>
            </a:pPr>
            <a:r>
              <a:rPr lang="en-US" baseline="0" dirty="0" smtClean="0"/>
              <a:t>Frequently wrong experts</a:t>
            </a:r>
          </a:p>
          <a:p>
            <a:pPr lvl="3">
              <a:buFont typeface="Arial" pitchFamily="34" charset="0"/>
              <a:buChar char="•"/>
            </a:pPr>
            <a:r>
              <a:rPr lang="en-US" baseline="0" dirty="0" smtClean="0"/>
              <a:t>Ineffective medical education</a:t>
            </a:r>
          </a:p>
          <a:p>
            <a:pPr lvl="3">
              <a:buFont typeface="Arial" pitchFamily="34" charset="0"/>
              <a:buChar char="•"/>
            </a:pPr>
            <a:r>
              <a:rPr lang="en-US" baseline="0" dirty="0" smtClean="0"/>
              <a:t>Overwhelming research literature</a:t>
            </a:r>
          </a:p>
          <a:p>
            <a:pPr lvl="2">
              <a:buFont typeface="Arial" pitchFamily="34" charset="0"/>
              <a:buChar char="•"/>
            </a:pPr>
            <a:r>
              <a:rPr lang="en-US" baseline="0" dirty="0" smtClean="0"/>
              <a:t>The decline in up-to-date knowledge as clinicians move past medical school days</a:t>
            </a:r>
          </a:p>
          <a:p>
            <a:pPr lvl="2">
              <a:buFont typeface="Arial" pitchFamily="34" charset="0"/>
              <a:buChar char="•"/>
            </a:pPr>
            <a:r>
              <a:rPr lang="en-US" baseline="0" dirty="0" smtClean="0"/>
              <a:t>Time pressures of treating patients immediately</a:t>
            </a:r>
            <a:endParaRPr lang="en-US" dirty="0" smtClean="0"/>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a:t>
            </a:r>
            <a:r>
              <a:rPr lang="en-US" baseline="0" dirty="0" smtClean="0"/>
              <a:t> a table that illustrates the structure of many hierarchies. There is usually a system of grading the quality of the evidence that is linked primarily to the type of research design used, and then there is usually some way of grading how much the evidence should be used or trusted in practice.</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reference to medicine.</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especially the wording of Step 3. They’ve moved from talking about “strong” evidence above to now talking about “meaningful” evidence. If science had adopted</a:t>
            </a:r>
            <a:r>
              <a:rPr lang="en-US" baseline="0" dirty="0" smtClean="0"/>
              <a:t> this type of criterion generally much of what we regard as the most meaningful science in history would be ruled out!</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reference to medicine.</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adopt an evolutionary model</a:t>
            </a:r>
          </a:p>
          <a:p>
            <a:r>
              <a:rPr lang="en-US" dirty="0" smtClean="0"/>
              <a:t>This is one of the strongest most scientifically </a:t>
            </a:r>
            <a:r>
              <a:rPr lang="en-US" b="1" dirty="0" smtClean="0"/>
              <a:t>rigorous</a:t>
            </a:r>
            <a:r>
              <a:rPr lang="en-US" dirty="0" smtClean="0"/>
              <a:t> frameworks we can adopt – a stronger and even more defensible basis than the argument for RCTs alone</a:t>
            </a:r>
          </a:p>
          <a:p>
            <a:endParaRPr lang="en-US" dirty="0" smtClean="0"/>
          </a:p>
          <a:p>
            <a:pPr lvl="1"/>
            <a:r>
              <a:rPr lang="en-US" sz="1800" dirty="0" smtClean="0"/>
              <a:t>Phylogeny – the evolution of programs is like the evolution of species. BVSR. Meta-analysis is a type of selection mechanism. This they get in education.</a:t>
            </a:r>
          </a:p>
          <a:p>
            <a:pPr lvl="1"/>
            <a:r>
              <a:rPr lang="en-US" sz="1800" dirty="0" smtClean="0"/>
              <a:t>Ontogeny – the idea of a “life course”. Biomedicine gets this – the multi-phased clinical trial. You cannot adopt the biomedical model of evidence-based practice and only adopt the </a:t>
            </a:r>
            <a:r>
              <a:rPr lang="en-US" sz="1800" dirty="0" err="1" smtClean="0"/>
              <a:t>phylogenetic</a:t>
            </a:r>
            <a:r>
              <a:rPr lang="en-US" sz="1800" dirty="0" smtClean="0"/>
              <a:t> part of it – you also need to adopt the </a:t>
            </a:r>
            <a:r>
              <a:rPr lang="en-US" sz="1800" dirty="0" err="1" smtClean="0"/>
              <a:t>ontogenic</a:t>
            </a:r>
            <a:r>
              <a:rPr lang="en-US" sz="1800" dirty="0" smtClean="0"/>
              <a:t> part.</a:t>
            </a:r>
          </a:p>
          <a:p>
            <a:pPr lvl="1"/>
            <a:r>
              <a:rPr lang="en-US" sz="1800" dirty="0" smtClean="0"/>
              <a:t>Symbiosis – the key is to synchronize the program life-cycle phase with the evaluation method</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will still be a critical role for RCTs</a:t>
            </a:r>
          </a:p>
          <a:p>
            <a:r>
              <a:rPr lang="en-US" dirty="0" smtClean="0"/>
              <a:t>We need scientifically rigorous criteria for determining when an</a:t>
            </a:r>
            <a:r>
              <a:rPr lang="en-US" baseline="0" dirty="0" smtClean="0"/>
              <a:t> RCT should be allowed to go forward!!!</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culture change will not be easy, but it can be done</a:t>
            </a:r>
            <a:endParaRPr lang="en-US" dirty="0" smtClean="0"/>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Intervention trials can be considered a form of evaluation </a:t>
            </a:r>
            <a:r>
              <a:rPr lang="en-US" i="1" dirty="0" smtClean="0"/>
              <a:t>research</a:t>
            </a:r>
          </a:p>
          <a:p>
            <a:r>
              <a:rPr lang="en-US" dirty="0" smtClean="0"/>
              <a:t>Evaluation can be useful in understanding the process of moving from research to synthesis to use</a:t>
            </a:r>
          </a:p>
          <a:p>
            <a:pPr lvl="1"/>
            <a:r>
              <a:rPr lang="en-US" dirty="0" smtClean="0"/>
              <a:t>Give the example of the Cochrane results I’m working on</a:t>
            </a:r>
          </a:p>
          <a:p>
            <a:r>
              <a:rPr lang="en-US" dirty="0" smtClean="0"/>
              <a:t>Evaluation can help us assess interventions designed to enhance dissemination</a:t>
            </a:r>
          </a:p>
          <a:p>
            <a:pPr lvl="1"/>
            <a:r>
              <a:rPr lang="en-US" dirty="0" smtClean="0"/>
              <a:t>For instance, the Botvin evaluation of LST</a:t>
            </a:r>
          </a:p>
          <a:p>
            <a:pPr lvl="1"/>
            <a:r>
              <a:rPr lang="en-US" dirty="0" smtClean="0"/>
              <a:t>There is a recognition that we need to do more than “build it” in order to get people to come</a:t>
            </a:r>
          </a:p>
          <a:p>
            <a:r>
              <a:rPr lang="en-US" dirty="0" smtClean="0"/>
              <a:t>Evaluation as a profession can add a measured voice to the debates about evidence, especially with respect to methods. That is, we can and should help shape policies about evidence generation.</a:t>
            </a:r>
          </a:p>
          <a:p>
            <a:pPr lvl="1"/>
            <a:r>
              <a:rPr lang="en-US" dirty="0" smtClean="0"/>
              <a:t>The AEA EPTF response to OMB (provide some good quotes)</a:t>
            </a:r>
          </a:p>
          <a:p>
            <a:pPr lvl="1"/>
            <a:r>
              <a:rPr lang="en-US" dirty="0" smtClean="0"/>
              <a:t>The AEA EPTF Evaluation roadmap (provide some good quotes)</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Origins in biomedical research</a:t>
            </a:r>
          </a:p>
          <a:p>
            <a:pPr lvl="1">
              <a:buFont typeface="Arial" pitchFamily="34" charset="0"/>
              <a:buChar char="•"/>
            </a:pPr>
            <a:r>
              <a:rPr lang="en-US" dirty="0" smtClean="0"/>
              <a:t>Some say (</a:t>
            </a:r>
            <a:r>
              <a:rPr lang="en-US" dirty="0" err="1" smtClean="0"/>
              <a:t>Sackett</a:t>
            </a:r>
            <a:r>
              <a:rPr lang="en-US" dirty="0" smtClean="0"/>
              <a:t>, 2000, p. 2) that the origins go back to ancient Chinese</a:t>
            </a:r>
            <a:r>
              <a:rPr lang="en-US" baseline="0" dirty="0" smtClean="0"/>
              <a:t> medicine and the method of “</a:t>
            </a:r>
            <a:r>
              <a:rPr lang="en-US" baseline="0" dirty="0" err="1" smtClean="0"/>
              <a:t>kaozheng</a:t>
            </a:r>
            <a:r>
              <a:rPr lang="en-US" baseline="0" dirty="0" smtClean="0"/>
              <a:t>” (which might be translated as “practicing evidential research”).</a:t>
            </a:r>
          </a:p>
          <a:p>
            <a:pPr lvl="1">
              <a:buFont typeface="Arial" pitchFamily="34" charset="0"/>
              <a:buChar char="•"/>
            </a:pPr>
            <a:r>
              <a:rPr lang="en-US" dirty="0" smtClean="0"/>
              <a:t>The original work emerged in 1992 by a group at </a:t>
            </a:r>
            <a:r>
              <a:rPr lang="en-US" dirty="0" err="1" smtClean="0"/>
              <a:t>MacMaster</a:t>
            </a:r>
            <a:r>
              <a:rPr lang="en-US" dirty="0" smtClean="0"/>
              <a:t> University in Canada</a:t>
            </a:r>
            <a:r>
              <a:rPr lang="en-US" baseline="0" dirty="0" smtClean="0"/>
              <a:t> </a:t>
            </a:r>
            <a:r>
              <a:rPr lang="en-US" dirty="0" smtClean="0"/>
              <a:t>led by Gordon </a:t>
            </a:r>
            <a:r>
              <a:rPr lang="en-US" dirty="0" err="1" smtClean="0"/>
              <a:t>Guyatt</a:t>
            </a:r>
            <a:endParaRPr lang="en-US" dirty="0" smtClean="0"/>
          </a:p>
          <a:p>
            <a:pPr lvl="1">
              <a:buFont typeface="Arial" pitchFamily="34" charset="0"/>
              <a:buChar char="•"/>
            </a:pPr>
            <a:r>
              <a:rPr lang="en-US" dirty="0" err="1" smtClean="0"/>
              <a:t>Sackett</a:t>
            </a:r>
            <a:r>
              <a:rPr lang="en-US" dirty="0" smtClean="0"/>
              <a:t> played</a:t>
            </a:r>
            <a:r>
              <a:rPr lang="en-US" baseline="0" dirty="0" smtClean="0"/>
              <a:t> a leading role in the development of evidence-based medicine. He describes four reasons for its development:</a:t>
            </a:r>
          </a:p>
          <a:p>
            <a:pPr lvl="2">
              <a:buFont typeface="Arial" pitchFamily="34" charset="0"/>
              <a:buChar char="•"/>
            </a:pPr>
            <a:r>
              <a:rPr lang="en-US" baseline="0" dirty="0" smtClean="0"/>
              <a:t>The need for clinicians to have immediate information based on evidence</a:t>
            </a:r>
          </a:p>
          <a:p>
            <a:pPr lvl="2">
              <a:buFont typeface="Arial" pitchFamily="34" charset="0"/>
              <a:buChar char="•"/>
            </a:pPr>
            <a:r>
              <a:rPr lang="en-US" baseline="0" dirty="0" smtClean="0"/>
              <a:t>The inadequacy of existing sources </a:t>
            </a:r>
          </a:p>
          <a:p>
            <a:pPr lvl="3">
              <a:buFont typeface="Arial" pitchFamily="34" charset="0"/>
              <a:buChar char="•"/>
            </a:pPr>
            <a:r>
              <a:rPr lang="en-US" baseline="0" dirty="0" smtClean="0"/>
              <a:t>Out of date textbooks</a:t>
            </a:r>
          </a:p>
          <a:p>
            <a:pPr lvl="3">
              <a:buFont typeface="Arial" pitchFamily="34" charset="0"/>
              <a:buChar char="•"/>
            </a:pPr>
            <a:r>
              <a:rPr lang="en-US" baseline="0" dirty="0" smtClean="0"/>
              <a:t>Frequently wrong experts</a:t>
            </a:r>
          </a:p>
          <a:p>
            <a:pPr lvl="3">
              <a:buFont typeface="Arial" pitchFamily="34" charset="0"/>
              <a:buChar char="•"/>
            </a:pPr>
            <a:r>
              <a:rPr lang="en-US" baseline="0" dirty="0" smtClean="0"/>
              <a:t>Ineffective medical education</a:t>
            </a:r>
          </a:p>
          <a:p>
            <a:pPr lvl="3">
              <a:buFont typeface="Arial" pitchFamily="34" charset="0"/>
              <a:buChar char="•"/>
            </a:pPr>
            <a:r>
              <a:rPr lang="en-US" baseline="0" dirty="0" smtClean="0"/>
              <a:t>Overwhelming research literature</a:t>
            </a:r>
          </a:p>
          <a:p>
            <a:pPr lvl="2">
              <a:buFont typeface="Arial" pitchFamily="34" charset="0"/>
              <a:buChar char="•"/>
            </a:pPr>
            <a:r>
              <a:rPr lang="en-US" baseline="0" dirty="0" smtClean="0"/>
              <a:t>The decline in up-to-date knowledge as clinicians move past medical school days</a:t>
            </a:r>
          </a:p>
          <a:p>
            <a:pPr lvl="2">
              <a:buFont typeface="Arial" pitchFamily="34" charset="0"/>
              <a:buChar char="•"/>
            </a:pPr>
            <a:r>
              <a:rPr lang="en-US" baseline="0" dirty="0" smtClean="0"/>
              <a:t>Time pressures of treating patients immediately</a:t>
            </a:r>
            <a:endParaRPr lang="en-US" dirty="0" smtClean="0"/>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the emphasis on evidence?</a:t>
            </a:r>
          </a:p>
          <a:p>
            <a:pPr lvl="1"/>
            <a:r>
              <a:rPr lang="en-US" dirty="0" smtClean="0"/>
              <a:t>The overwhelming evidence base (at any given time there are thousands of clinical trials going on)</a:t>
            </a:r>
          </a:p>
          <a:p>
            <a:pPr lvl="2"/>
            <a:r>
              <a:rPr lang="en-US" dirty="0" smtClean="0"/>
              <a:t>“Before the move toward evidence-based practice, medical textbooks and articles were filled with thousands of statements and care recommendations that were based solely on the belief of the author or at best a consensus of experts.” (IOM, 2008, p123)</a:t>
            </a:r>
          </a:p>
          <a:p>
            <a:pPr lvl="1"/>
            <a:r>
              <a:rPr lang="en-US" dirty="0" smtClean="0"/>
              <a:t>There is evidence that evidence was not being used in practice</a:t>
            </a:r>
          </a:p>
          <a:p>
            <a:pPr lvl="1"/>
            <a:r>
              <a:rPr lang="en-US" dirty="0" smtClean="0"/>
              <a:t>Tensions between research and practice models</a:t>
            </a:r>
          </a:p>
          <a:p>
            <a:pPr lvl="1"/>
            <a:r>
              <a:rPr lang="en-US" dirty="0" smtClean="0"/>
              <a:t>The ever-present pressure for accountability</a:t>
            </a:r>
          </a:p>
          <a:p>
            <a:pPr lvl="1"/>
            <a:r>
              <a:rPr lang="en-US" dirty="0" smtClean="0"/>
              <a:t>The desire for control mechanisms (e.g., there is a considerable danger that health regulation agencies and insurers use the evidence-based movement as a way to regulate service)</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dirty="0" smtClean="0"/>
              <a:t>My experience in teaching EBP was that there was a conflict between two models – one from </a:t>
            </a:r>
            <a:r>
              <a:rPr lang="en-US" dirty="0" err="1" smtClean="0"/>
              <a:t>research</a:t>
            </a:r>
            <a:r>
              <a:rPr lang="en-US" dirty="0" err="1" smtClean="0">
                <a:sym typeface="Wingdings" pitchFamily="2" charset="2"/>
              </a:rPr>
              <a:t>practice</a:t>
            </a:r>
            <a:r>
              <a:rPr lang="en-US" dirty="0" smtClean="0">
                <a:sym typeface="Wingdings" pitchFamily="2" charset="2"/>
              </a:rPr>
              <a:t> and the other from </a:t>
            </a:r>
            <a:r>
              <a:rPr lang="en-US" dirty="0" err="1" smtClean="0">
                <a:sym typeface="Wingdings" pitchFamily="2" charset="2"/>
              </a:rPr>
              <a:t>practiceresearch</a:t>
            </a:r>
            <a:endParaRPr lang="en-US" dirty="0" smtClean="0">
              <a:sym typeface="Wingdings" pitchFamily="2" charset="2"/>
            </a:endParaRPr>
          </a:p>
          <a:p>
            <a:pPr>
              <a:buFont typeface="Arial" pitchFamily="34" charset="0"/>
              <a:buChar char="•"/>
            </a:pPr>
            <a:r>
              <a:rPr lang="en-US" dirty="0" smtClean="0"/>
              <a:t>Evidence-based medicine and evidence-based practice – driven from evidence to practice</a:t>
            </a:r>
          </a:p>
          <a:p>
            <a:pPr>
              <a:buFont typeface="Arial" pitchFamily="34" charset="0"/>
              <a:buChar char="•"/>
            </a:pPr>
            <a:r>
              <a:rPr lang="en-US" dirty="0" smtClean="0"/>
              <a:t>Practice-driven evidence - The counter-argument is that evidence needs to be driven by the practice need and that needs to drive the search for evidence (the researcher-practitioner model; the dominance of the clinician and clinical expertise/judgment)</a:t>
            </a:r>
          </a:p>
          <a:p>
            <a:pPr>
              <a:buFont typeface="Arial" pitchFamily="34" charset="0"/>
              <a:buChar char="•"/>
            </a:pPr>
            <a:r>
              <a:rPr lang="en-US" dirty="0" smtClean="0"/>
              <a:t>Research-Practice Integration – the inevitable synthesis; the recognition that there needs to be a dynamic mutually-informing relationship</a:t>
            </a:r>
          </a:p>
          <a:p>
            <a:pPr lvl="1">
              <a:buFont typeface="Arial" pitchFamily="34" charset="0"/>
              <a:buChar char="•"/>
            </a:pPr>
            <a:r>
              <a:rPr lang="en-US" dirty="0" smtClean="0"/>
              <a:t>This connects with the move toward “systems thinking” in health and medicine (ISIS, the move to systems evaluation in our field – Bob William’s pioneering work, Michael Patton’s 4</a:t>
            </a:r>
            <a:r>
              <a:rPr lang="en-US" baseline="30000" dirty="0" smtClean="0"/>
              <a:t>th</a:t>
            </a:r>
            <a:r>
              <a:rPr lang="en-US" dirty="0" smtClean="0"/>
              <a:t> Edition of UFE)</a:t>
            </a:r>
          </a:p>
          <a:p>
            <a:pPr lvl="1">
              <a:buFont typeface="Arial" pitchFamily="34" charset="0"/>
              <a:buChar char="•"/>
            </a:pPr>
            <a:r>
              <a:rPr lang="en-US" dirty="0" smtClean="0"/>
              <a:t>Also connects with the idea of translational research – how do we move research to practice more effectively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My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I taught a course in evidence-based practice and used</a:t>
            </a:r>
            <a:r>
              <a:rPr lang="en-US" sz="1200" i="0" kern="1200" baseline="0" dirty="0" smtClean="0">
                <a:solidFill>
                  <a:schemeClr val="tx1"/>
                </a:solidFill>
                <a:latin typeface="+mn-lt"/>
                <a:ea typeface="+mn-ea"/>
                <a:cs typeface="+mn-cs"/>
              </a:rPr>
              <a:t> as one of the texts a very nice book by Gibbs (</a:t>
            </a:r>
            <a:r>
              <a:rPr lang="en-US" sz="1200" kern="1200" dirty="0" smtClean="0">
                <a:solidFill>
                  <a:schemeClr val="tx1"/>
                </a:solidFill>
                <a:latin typeface="+mn-lt"/>
                <a:ea typeface="+mn-ea"/>
                <a:cs typeface="+mn-cs"/>
              </a:rPr>
              <a:t>Gibbs, L. E. (2003). </a:t>
            </a:r>
            <a:r>
              <a:rPr lang="en-US" sz="1200" i="1" kern="1200" dirty="0" smtClean="0">
                <a:solidFill>
                  <a:schemeClr val="tx1"/>
                </a:solidFill>
                <a:latin typeface="+mn-lt"/>
                <a:ea typeface="+mn-ea"/>
                <a:cs typeface="+mn-cs"/>
              </a:rPr>
              <a:t>Evidence-based practice for the helping professions</a:t>
            </a:r>
            <a:r>
              <a:rPr lang="en-US" sz="1200" kern="1200" dirty="0" smtClean="0">
                <a:solidFill>
                  <a:schemeClr val="tx1"/>
                </a:solidFill>
                <a:latin typeface="+mn-lt"/>
                <a:ea typeface="+mn-ea"/>
                <a:cs typeface="+mn-cs"/>
              </a:rPr>
              <a:t>. Pacific Grove, CA: Thomson, Brooks-Cole.).</a:t>
            </a:r>
            <a:r>
              <a:rPr lang="en-US" sz="1200" kern="1200" baseline="0" dirty="0" smtClean="0">
                <a:solidFill>
                  <a:schemeClr val="tx1"/>
                </a:solidFill>
                <a:latin typeface="+mn-lt"/>
                <a:ea typeface="+mn-ea"/>
                <a:cs typeface="+mn-cs"/>
              </a:rPr>
              <a:t> He starts from the perspective of a medical practitioner who needs to have information to make a clinical decision – practice driving toward evidence. This is very different from what I had originally thought EBP was,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Evidence-Based Practice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Evidence-based practice (EBP) is one attempt at unifying the worlds of research and practice. Originating in medicine (Antes, 1998; </a:t>
            </a:r>
            <a:r>
              <a:rPr lang="en-US" sz="1200" kern="1200" dirty="0" err="1" smtClean="0">
                <a:solidFill>
                  <a:schemeClr val="tx1"/>
                </a:solidFill>
                <a:latin typeface="+mn-lt"/>
                <a:ea typeface="+mn-ea"/>
                <a:cs typeface="+mn-cs"/>
              </a:rPr>
              <a:t>Sackett</a:t>
            </a:r>
            <a:r>
              <a:rPr lang="en-US" sz="1200" kern="1200" dirty="0" smtClean="0">
                <a:solidFill>
                  <a:schemeClr val="tx1"/>
                </a:solidFill>
                <a:latin typeface="+mn-lt"/>
                <a:ea typeface="+mn-ea"/>
                <a:cs typeface="+mn-cs"/>
              </a:rPr>
              <a:t>, 1997) and now migrating to many other fields (</a:t>
            </a:r>
            <a:r>
              <a:rPr lang="en-US" sz="1200" kern="1200" dirty="0" err="1" smtClean="0">
                <a:solidFill>
                  <a:schemeClr val="tx1"/>
                </a:solidFill>
                <a:latin typeface="+mn-lt"/>
                <a:ea typeface="+mn-ea"/>
                <a:cs typeface="+mn-cs"/>
              </a:rPr>
              <a:t>Banerjee</a:t>
            </a:r>
            <a:r>
              <a:rPr lang="en-US" sz="1200" kern="1200" dirty="0" smtClean="0">
                <a:solidFill>
                  <a:schemeClr val="tx1"/>
                </a:solidFill>
                <a:latin typeface="+mn-lt"/>
                <a:ea typeface="+mn-ea"/>
                <a:cs typeface="+mn-cs"/>
              </a:rPr>
              <a:t> &amp; Dickinson, 1997; </a:t>
            </a:r>
            <a:r>
              <a:rPr lang="en-US" sz="1200" kern="1200" dirty="0" err="1" smtClean="0">
                <a:solidFill>
                  <a:schemeClr val="tx1"/>
                </a:solidFill>
                <a:latin typeface="+mn-lt"/>
                <a:ea typeface="+mn-ea"/>
                <a:cs typeface="+mn-cs"/>
              </a:rPr>
              <a:t>Brownson</a:t>
            </a:r>
            <a:r>
              <a:rPr lang="en-US" sz="1200" kern="1200" dirty="0" smtClean="0">
                <a:solidFill>
                  <a:schemeClr val="tx1"/>
                </a:solidFill>
                <a:latin typeface="+mn-lt"/>
                <a:ea typeface="+mn-ea"/>
                <a:cs typeface="+mn-cs"/>
              </a:rPr>
              <a:t>, Baker, </a:t>
            </a:r>
            <a:r>
              <a:rPr lang="en-US" sz="1200" kern="1200" dirty="0" err="1" smtClean="0">
                <a:solidFill>
                  <a:schemeClr val="tx1"/>
                </a:solidFill>
                <a:latin typeface="+mn-lt"/>
                <a:ea typeface="+mn-ea"/>
                <a:cs typeface="+mn-cs"/>
              </a:rPr>
              <a:t>Leet</a:t>
            </a:r>
            <a:r>
              <a:rPr lang="en-US" sz="1200" kern="1200" dirty="0" smtClean="0">
                <a:solidFill>
                  <a:schemeClr val="tx1"/>
                </a:solidFill>
                <a:latin typeface="+mn-lt"/>
                <a:ea typeface="+mn-ea"/>
                <a:cs typeface="+mn-cs"/>
              </a:rPr>
              <a:t>, &amp; Gillespie, 2002; </a:t>
            </a:r>
            <a:r>
              <a:rPr lang="en-US" sz="1200" kern="1200" dirty="0" err="1" smtClean="0">
                <a:solidFill>
                  <a:schemeClr val="tx1"/>
                </a:solidFill>
                <a:latin typeface="+mn-lt"/>
                <a:ea typeface="+mn-ea"/>
                <a:cs typeface="+mn-cs"/>
              </a:rPr>
              <a:t>Eitel</a:t>
            </a:r>
            <a:r>
              <a:rPr lang="en-US" sz="1200" kern="1200" dirty="0" smtClean="0">
                <a:solidFill>
                  <a:schemeClr val="tx1"/>
                </a:solidFill>
                <a:latin typeface="+mn-lt"/>
                <a:ea typeface="+mn-ea"/>
                <a:cs typeface="+mn-cs"/>
              </a:rPr>
              <a:t> &amp; Steiner, 1999; Gibbs, 2003; </a:t>
            </a:r>
            <a:r>
              <a:rPr lang="en-US" sz="1200" kern="1200" dirty="0" err="1" smtClean="0">
                <a:solidFill>
                  <a:schemeClr val="tx1"/>
                </a:solidFill>
                <a:latin typeface="+mn-lt"/>
                <a:ea typeface="+mn-ea"/>
                <a:cs typeface="+mn-cs"/>
              </a:rPr>
              <a:t>Mupparapu</a:t>
            </a:r>
            <a:r>
              <a:rPr lang="en-US" sz="1200" kern="1200" dirty="0" smtClean="0">
                <a:solidFill>
                  <a:schemeClr val="tx1"/>
                </a:solidFill>
                <a:latin typeface="+mn-lt"/>
                <a:ea typeface="+mn-ea"/>
                <a:cs typeface="+mn-cs"/>
              </a:rPr>
              <a:t>, 2002), EBP is grounded in the idea that programs that have a strong evidence-base demonstrating their effectiveness should be disseminated and implemented. Evidence-based practice unites the worlds of research and practice by helping to ensure that practice is informed by research knowledge. However, EBP tends to be framed primarily from a researcher not a practitioner perspective and prioritizes knowledge generation over practical problems and precision and control over </a:t>
            </a:r>
            <a:r>
              <a:rPr lang="en-US" sz="1200" kern="1200" dirty="0" err="1" smtClean="0">
                <a:solidFill>
                  <a:schemeClr val="tx1"/>
                </a:solidFill>
                <a:latin typeface="+mn-lt"/>
                <a:ea typeface="+mn-ea"/>
                <a:cs typeface="+mn-cs"/>
              </a:rPr>
              <a:t>generalizability</a:t>
            </a:r>
            <a:r>
              <a:rPr lang="en-US" sz="1200" kern="1200" dirty="0" smtClean="0">
                <a:solidFill>
                  <a:schemeClr val="tx1"/>
                </a:solidFill>
                <a:latin typeface="+mn-lt"/>
                <a:ea typeface="+mn-ea"/>
                <a:cs typeface="+mn-cs"/>
              </a:rPr>
              <a:t> and diffusion (Green, 2007).</a:t>
            </a:r>
          </a:p>
          <a:p>
            <a:r>
              <a:rPr lang="en-US" sz="1200" b="0" i="1" kern="1200" dirty="0" smtClean="0">
                <a:solidFill>
                  <a:schemeClr val="tx1"/>
                </a:solidFill>
                <a:latin typeface="+mn-lt"/>
                <a:ea typeface="+mn-ea"/>
                <a:cs typeface="+mn-cs"/>
              </a:rPr>
              <a:t>Practice-Based Evidence</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more recent response to the disproportionate balance between researcher versus practitioner generated knowledge inherent in evidence-based practice has been the discussion and promotion of what can be termed practice-based evidence (Green, 2006; McDonald &amp; </a:t>
            </a:r>
            <a:r>
              <a:rPr lang="en-US" sz="1200" b="0" kern="1200" dirty="0" err="1" smtClean="0">
                <a:solidFill>
                  <a:schemeClr val="tx1"/>
                </a:solidFill>
                <a:latin typeface="+mn-lt"/>
                <a:ea typeface="+mn-ea"/>
                <a:cs typeface="+mn-cs"/>
              </a:rPr>
              <a:t>Viehbeck</a:t>
            </a:r>
            <a:r>
              <a:rPr lang="en-US" sz="1200" b="0" kern="1200" dirty="0" smtClean="0">
                <a:solidFill>
                  <a:schemeClr val="tx1"/>
                </a:solidFill>
                <a:latin typeface="+mn-lt"/>
                <a:ea typeface="+mn-ea"/>
                <a:cs typeface="+mn-cs"/>
              </a:rPr>
              <a:t>, 2007; Westfall, Mold, &amp; </a:t>
            </a:r>
            <a:r>
              <a:rPr lang="en-US" sz="1200" b="0" kern="1200" dirty="0" err="1" smtClean="0">
                <a:solidFill>
                  <a:schemeClr val="tx1"/>
                </a:solidFill>
                <a:latin typeface="+mn-lt"/>
                <a:ea typeface="+mn-ea"/>
                <a:cs typeface="+mn-cs"/>
              </a:rPr>
              <a:t>Fagnan</a:t>
            </a:r>
            <a:r>
              <a:rPr lang="en-US" sz="1200" b="0" kern="1200" dirty="0" smtClean="0">
                <a:solidFill>
                  <a:schemeClr val="tx1"/>
                </a:solidFill>
                <a:latin typeface="+mn-lt"/>
                <a:ea typeface="+mn-ea"/>
                <a:cs typeface="+mn-cs"/>
              </a:rPr>
              <a:t>, 2007). According to this approach, research agendas are derived from and responsive to the needs identified in practice. Here, the impetus for knowledge acquisition consists of the questions raised by the practitioners that have daily experience interacting with clients, identifying needs, and generating “theories” of best practice. </a:t>
            </a:r>
            <a:endParaRPr lang="en-US" sz="1200" b="1"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Translational Research</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While the goal of both evidence-based practice and practice-based evidence is the integration of research and practice, these approaches have, thus far, failed to adequately unite the two since they lack a clear bi-directional process that does not privilege one over the other. Like EBP, translational research (Dougherty &amp; Conway, 2008; </a:t>
            </a:r>
            <a:r>
              <a:rPr lang="en-US" sz="1200" b="0" kern="1200" dirty="0" err="1" smtClean="0">
                <a:solidFill>
                  <a:schemeClr val="tx1"/>
                </a:solidFill>
                <a:latin typeface="+mn-lt"/>
                <a:ea typeface="+mn-ea"/>
                <a:cs typeface="+mn-cs"/>
              </a:rPr>
              <a:t>Khoury</a:t>
            </a:r>
            <a:r>
              <a:rPr lang="en-US" sz="1200" b="0" kern="1200" dirty="0" smtClean="0">
                <a:solidFill>
                  <a:schemeClr val="tx1"/>
                </a:solidFill>
                <a:latin typeface="+mn-lt"/>
                <a:ea typeface="+mn-ea"/>
                <a:cs typeface="+mn-cs"/>
              </a:rPr>
              <a:t> et al., 2007; Sung et al., 2003; Westfall et al., 2007; Woolf, 2008) – which has been widely applied in biomedicine, mental health and public health – attempts to bridge the gap from bench to bedside or from research to practice. There is broad consensus in the literature that translational research is bidirectional and dynamic in nature (</a:t>
            </a:r>
            <a:r>
              <a:rPr lang="en-US" sz="1200" b="0" kern="1200" dirty="0" err="1" smtClean="0">
                <a:solidFill>
                  <a:schemeClr val="tx1"/>
                </a:solidFill>
                <a:latin typeface="+mn-lt"/>
                <a:ea typeface="+mn-ea"/>
                <a:cs typeface="+mn-cs"/>
              </a:rPr>
              <a:t>Busse</a:t>
            </a:r>
            <a:r>
              <a:rPr lang="en-US" sz="1200" b="0" kern="1200" dirty="0" smtClean="0">
                <a:solidFill>
                  <a:schemeClr val="tx1"/>
                </a:solidFill>
                <a:latin typeface="+mn-lt"/>
                <a:ea typeface="+mn-ea"/>
                <a:cs typeface="+mn-cs"/>
              </a:rPr>
              <a:t> &amp; Fleming, 1999; </a:t>
            </a:r>
            <a:r>
              <a:rPr lang="en-US" sz="1200" b="0" kern="1200" dirty="0" err="1" smtClean="0">
                <a:solidFill>
                  <a:schemeClr val="tx1"/>
                </a:solidFill>
                <a:latin typeface="+mn-lt"/>
                <a:ea typeface="+mn-ea"/>
                <a:cs typeface="+mn-cs"/>
              </a:rPr>
              <a:t>Cesario</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Galetta</a:t>
            </a:r>
            <a:r>
              <a:rPr lang="en-US" sz="1200" b="0" kern="1200" dirty="0" smtClean="0">
                <a:solidFill>
                  <a:schemeClr val="tx1"/>
                </a:solidFill>
                <a:latin typeface="+mn-lt"/>
                <a:ea typeface="+mn-ea"/>
                <a:cs typeface="+mn-cs"/>
              </a:rPr>
              <a:t>, Russo, </a:t>
            </a:r>
            <a:r>
              <a:rPr lang="en-US" sz="1200" b="0" kern="1200" dirty="0" err="1" smtClean="0">
                <a:solidFill>
                  <a:schemeClr val="tx1"/>
                </a:solidFill>
                <a:latin typeface="+mn-lt"/>
                <a:ea typeface="+mn-ea"/>
                <a:cs typeface="+mn-cs"/>
              </a:rPr>
              <a:t>Margaritora</a:t>
            </a:r>
            <a:r>
              <a:rPr lang="en-US" sz="1200" b="0" kern="1200" dirty="0" smtClean="0">
                <a:solidFill>
                  <a:schemeClr val="tx1"/>
                </a:solidFill>
                <a:latin typeface="+mn-lt"/>
                <a:ea typeface="+mn-ea"/>
                <a:cs typeface="+mn-cs"/>
              </a:rPr>
              <a:t>, &amp; </a:t>
            </a:r>
            <a:r>
              <a:rPr lang="en-US" sz="1200" b="0" kern="1200" dirty="0" err="1" smtClean="0">
                <a:solidFill>
                  <a:schemeClr val="tx1"/>
                </a:solidFill>
                <a:latin typeface="+mn-lt"/>
                <a:ea typeface="+mn-ea"/>
                <a:cs typeface="+mn-cs"/>
              </a:rPr>
              <a:t>Granone</a:t>
            </a:r>
            <a:r>
              <a:rPr lang="en-US" sz="1200" b="0" kern="1200" dirty="0" smtClean="0">
                <a:solidFill>
                  <a:schemeClr val="tx1"/>
                </a:solidFill>
                <a:latin typeface="+mn-lt"/>
                <a:ea typeface="+mn-ea"/>
                <a:cs typeface="+mn-cs"/>
              </a:rPr>
              <a:t>, 2003; </a:t>
            </a:r>
            <a:r>
              <a:rPr lang="en-US" sz="1200" b="0" kern="1200" dirty="0" err="1" smtClean="0">
                <a:solidFill>
                  <a:schemeClr val="tx1"/>
                </a:solidFill>
                <a:latin typeface="+mn-lt"/>
                <a:ea typeface="+mn-ea"/>
                <a:cs typeface="+mn-cs"/>
              </a:rPr>
              <a:t>Horig</a:t>
            </a:r>
            <a:r>
              <a:rPr lang="en-US" sz="1200" b="0" kern="1200" dirty="0" smtClean="0">
                <a:solidFill>
                  <a:schemeClr val="tx1"/>
                </a:solidFill>
                <a:latin typeface="+mn-lt"/>
                <a:ea typeface="+mn-ea"/>
                <a:cs typeface="+mn-cs"/>
              </a:rPr>
              <a:t> &amp; Pullman, 2004; </a:t>
            </a:r>
            <a:r>
              <a:rPr lang="en-US" sz="1200" b="0" kern="1200" dirty="0" err="1" smtClean="0">
                <a:solidFill>
                  <a:schemeClr val="tx1"/>
                </a:solidFill>
                <a:latin typeface="+mn-lt"/>
                <a:ea typeface="+mn-ea"/>
                <a:cs typeface="+mn-cs"/>
              </a:rPr>
              <a:t>Ter</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Linde</a:t>
            </a:r>
            <a:r>
              <a:rPr lang="en-US" sz="1200" b="0" kern="1200" dirty="0" smtClean="0">
                <a:solidFill>
                  <a:schemeClr val="tx1"/>
                </a:solidFill>
                <a:latin typeface="+mn-lt"/>
                <a:ea typeface="+mn-ea"/>
                <a:cs typeface="+mn-cs"/>
              </a:rPr>
              <a:t> &amp; </a:t>
            </a:r>
            <a:r>
              <a:rPr lang="en-US" sz="1200" b="0" kern="1200" dirty="0" err="1" smtClean="0">
                <a:solidFill>
                  <a:schemeClr val="tx1"/>
                </a:solidFill>
                <a:latin typeface="+mn-lt"/>
                <a:ea typeface="+mn-ea"/>
                <a:cs typeface="+mn-cs"/>
              </a:rPr>
              <a:t>Samsom</a:t>
            </a:r>
            <a:r>
              <a:rPr lang="en-US" sz="1200" b="0" kern="1200" dirty="0" smtClean="0">
                <a:solidFill>
                  <a:schemeClr val="tx1"/>
                </a:solidFill>
                <a:latin typeface="+mn-lt"/>
                <a:ea typeface="+mn-ea"/>
                <a:cs typeface="+mn-cs"/>
              </a:rPr>
              <a:t>, 2004; Westfall et al., 2007). While translational research has made great strides toward integrating basic research with clinical practice, the advances have primarily been anchored in the biomedical world and are focused on treating the individual in a clinical setting - exemplified by the phrase “bench to bedside”. Similar advances have yet to be made for programs in non-clinical settings (e.g., community-based or school-based programs) or for programs that emphasize behavior change and/or education.</a:t>
            </a: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Antes, G. (1998). Evidence-based medicine. </a:t>
            </a:r>
            <a:r>
              <a:rPr lang="en-US" sz="1200" i="1" kern="1200" dirty="0" smtClean="0">
                <a:solidFill>
                  <a:schemeClr val="tx1"/>
                </a:solidFill>
                <a:latin typeface="+mn-lt"/>
                <a:ea typeface="+mn-ea"/>
                <a:cs typeface="+mn-cs"/>
              </a:rPr>
              <a:t>Internist, 39</a:t>
            </a:r>
            <a:r>
              <a:rPr lang="en-US" sz="1200" kern="1200" dirty="0" smtClean="0">
                <a:solidFill>
                  <a:schemeClr val="tx1"/>
                </a:solidFill>
                <a:latin typeface="+mn-lt"/>
                <a:ea typeface="+mn-ea"/>
                <a:cs typeface="+mn-cs"/>
              </a:rPr>
              <a:t>(9), 899-908.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Banerjee</a:t>
            </a:r>
            <a:r>
              <a:rPr lang="en-US" sz="1200" kern="1200" dirty="0" smtClean="0">
                <a:solidFill>
                  <a:schemeClr val="tx1"/>
                </a:solidFill>
                <a:latin typeface="+mn-lt"/>
                <a:ea typeface="+mn-ea"/>
                <a:cs typeface="+mn-cs"/>
              </a:rPr>
              <a:t>, S., &amp; Dickinson, E. (1997). Evidence based health care in old age psychiatry. </a:t>
            </a:r>
            <a:r>
              <a:rPr lang="en-US" sz="1200" i="1" kern="1200" dirty="0" smtClean="0">
                <a:solidFill>
                  <a:schemeClr val="tx1"/>
                </a:solidFill>
                <a:latin typeface="+mn-lt"/>
                <a:ea typeface="+mn-ea"/>
                <a:cs typeface="+mn-cs"/>
              </a:rPr>
              <a:t>International Journal of Psychiatry in Medicine, 27</a:t>
            </a:r>
            <a:r>
              <a:rPr lang="en-US" sz="1200" kern="1200" dirty="0" smtClean="0">
                <a:solidFill>
                  <a:schemeClr val="tx1"/>
                </a:solidFill>
                <a:latin typeface="+mn-lt"/>
                <a:ea typeface="+mn-ea"/>
                <a:cs typeface="+mn-cs"/>
              </a:rPr>
              <a:t>(3), 283-292.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Brownson</a:t>
            </a:r>
            <a:r>
              <a:rPr lang="en-US" sz="1200" kern="1200" dirty="0" smtClean="0">
                <a:solidFill>
                  <a:schemeClr val="tx1"/>
                </a:solidFill>
                <a:latin typeface="+mn-lt"/>
                <a:ea typeface="+mn-ea"/>
                <a:cs typeface="+mn-cs"/>
              </a:rPr>
              <a:t>, R. C., Baker, E. A., </a:t>
            </a:r>
            <a:r>
              <a:rPr lang="en-US" sz="1200" kern="1200" dirty="0" err="1" smtClean="0">
                <a:solidFill>
                  <a:schemeClr val="tx1"/>
                </a:solidFill>
                <a:latin typeface="+mn-lt"/>
                <a:ea typeface="+mn-ea"/>
                <a:cs typeface="+mn-cs"/>
              </a:rPr>
              <a:t>Leet</a:t>
            </a:r>
            <a:r>
              <a:rPr lang="en-US" sz="1200" kern="1200" dirty="0" smtClean="0">
                <a:solidFill>
                  <a:schemeClr val="tx1"/>
                </a:solidFill>
                <a:latin typeface="+mn-lt"/>
                <a:ea typeface="+mn-ea"/>
                <a:cs typeface="+mn-cs"/>
              </a:rPr>
              <a:t>, T. L., &amp; Gillespie, K. N. (Eds.). (2002). </a:t>
            </a:r>
            <a:r>
              <a:rPr lang="en-US" sz="1200" i="1" kern="1200" dirty="0" smtClean="0">
                <a:solidFill>
                  <a:schemeClr val="tx1"/>
                </a:solidFill>
                <a:latin typeface="+mn-lt"/>
                <a:ea typeface="+mn-ea"/>
                <a:cs typeface="+mn-cs"/>
              </a:rPr>
              <a:t>Evidence-Based Public Health</a:t>
            </a:r>
            <a:r>
              <a:rPr lang="en-US" sz="1200" kern="1200" dirty="0" smtClean="0">
                <a:solidFill>
                  <a:schemeClr val="tx1"/>
                </a:solidFill>
                <a:latin typeface="+mn-lt"/>
                <a:ea typeface="+mn-ea"/>
                <a:cs typeface="+mn-cs"/>
              </a:rPr>
              <a:t>: Oxford University Press.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Busse</a:t>
            </a:r>
            <a:r>
              <a:rPr lang="en-US" sz="1200" kern="1200" dirty="0" smtClean="0">
                <a:solidFill>
                  <a:schemeClr val="tx1"/>
                </a:solidFill>
                <a:latin typeface="+mn-lt"/>
                <a:ea typeface="+mn-ea"/>
                <a:cs typeface="+mn-cs"/>
              </a:rPr>
              <a:t>, R., &amp; Fleming, I. (1999). A critical look at cardiovascular translational research. </a:t>
            </a:r>
            <a:r>
              <a:rPr lang="en-US" sz="1200" i="1" kern="1200" dirty="0" smtClean="0">
                <a:solidFill>
                  <a:schemeClr val="tx1"/>
                </a:solidFill>
                <a:latin typeface="+mn-lt"/>
                <a:ea typeface="+mn-ea"/>
                <a:cs typeface="+mn-cs"/>
              </a:rPr>
              <a:t>American Journal of Physiology, 277</a:t>
            </a:r>
            <a:r>
              <a:rPr lang="en-US" sz="1200" kern="1200" dirty="0" smtClean="0">
                <a:solidFill>
                  <a:schemeClr val="tx1"/>
                </a:solidFill>
                <a:latin typeface="+mn-lt"/>
                <a:ea typeface="+mn-ea"/>
                <a:cs typeface="+mn-cs"/>
              </a:rPr>
              <a:t>(5 Pt 2), H1655-1660.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Cesario</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Galetta</a:t>
            </a:r>
            <a:r>
              <a:rPr lang="en-US" sz="1200" kern="1200" dirty="0" smtClean="0">
                <a:solidFill>
                  <a:schemeClr val="tx1"/>
                </a:solidFill>
                <a:latin typeface="+mn-lt"/>
                <a:ea typeface="+mn-ea"/>
                <a:cs typeface="+mn-cs"/>
              </a:rPr>
              <a:t>, D., Russo, P., </a:t>
            </a:r>
            <a:r>
              <a:rPr lang="en-US" sz="1200" kern="1200" dirty="0" err="1" smtClean="0">
                <a:solidFill>
                  <a:schemeClr val="tx1"/>
                </a:solidFill>
                <a:latin typeface="+mn-lt"/>
                <a:ea typeface="+mn-ea"/>
                <a:cs typeface="+mn-cs"/>
              </a:rPr>
              <a:t>Margaritora</a:t>
            </a:r>
            <a:r>
              <a:rPr lang="en-US" sz="1200" kern="1200" dirty="0" smtClean="0">
                <a:solidFill>
                  <a:schemeClr val="tx1"/>
                </a:solidFill>
                <a:latin typeface="+mn-lt"/>
                <a:ea typeface="+mn-ea"/>
                <a:cs typeface="+mn-cs"/>
              </a:rPr>
              <a:t>, S., &amp; </a:t>
            </a:r>
            <a:r>
              <a:rPr lang="en-US" sz="1200" kern="1200" dirty="0" err="1" smtClean="0">
                <a:solidFill>
                  <a:schemeClr val="tx1"/>
                </a:solidFill>
                <a:latin typeface="+mn-lt"/>
                <a:ea typeface="+mn-ea"/>
                <a:cs typeface="+mn-cs"/>
              </a:rPr>
              <a:t>Granone</a:t>
            </a:r>
            <a:r>
              <a:rPr lang="en-US" sz="1200" kern="1200" dirty="0" smtClean="0">
                <a:solidFill>
                  <a:schemeClr val="tx1"/>
                </a:solidFill>
                <a:latin typeface="+mn-lt"/>
                <a:ea typeface="+mn-ea"/>
                <a:cs typeface="+mn-cs"/>
              </a:rPr>
              <a:t>, P. (2003). The role of the surgeon in translational research. </a:t>
            </a:r>
            <a:r>
              <a:rPr lang="en-US" sz="1200" i="1" kern="1200" dirty="0" smtClean="0">
                <a:solidFill>
                  <a:schemeClr val="tx1"/>
                </a:solidFill>
                <a:latin typeface="+mn-lt"/>
                <a:ea typeface="+mn-ea"/>
                <a:cs typeface="+mn-cs"/>
              </a:rPr>
              <a:t>Lancet, 362</a:t>
            </a:r>
            <a:r>
              <a:rPr lang="en-US" sz="1200" kern="1200" dirty="0" smtClean="0">
                <a:solidFill>
                  <a:schemeClr val="tx1"/>
                </a:solidFill>
                <a:latin typeface="+mn-lt"/>
                <a:ea typeface="+mn-ea"/>
                <a:cs typeface="+mn-cs"/>
              </a:rPr>
              <a:t>(9389), 1082.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Dougherty, D., &amp; Conway, P. H. (2008). The "3T's" road map to transform US health care. </a:t>
            </a:r>
            <a:r>
              <a:rPr lang="en-US" sz="1200" i="1" kern="1200" dirty="0" smtClean="0">
                <a:solidFill>
                  <a:schemeClr val="tx1"/>
                </a:solidFill>
                <a:latin typeface="+mn-lt"/>
                <a:ea typeface="+mn-ea"/>
                <a:cs typeface="+mn-cs"/>
              </a:rPr>
              <a:t>JAMA, 299</a:t>
            </a:r>
            <a:r>
              <a:rPr lang="en-US" sz="1200" kern="1200" dirty="0" smtClean="0">
                <a:solidFill>
                  <a:schemeClr val="tx1"/>
                </a:solidFill>
                <a:latin typeface="+mn-lt"/>
                <a:ea typeface="+mn-ea"/>
                <a:cs typeface="+mn-cs"/>
              </a:rPr>
              <a:t>(19), 2319 - 2321.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Eitel</a:t>
            </a:r>
            <a:r>
              <a:rPr lang="en-US" sz="1200" kern="1200" dirty="0" smtClean="0">
                <a:solidFill>
                  <a:schemeClr val="tx1"/>
                </a:solidFill>
                <a:latin typeface="+mn-lt"/>
                <a:ea typeface="+mn-ea"/>
                <a:cs typeface="+mn-cs"/>
              </a:rPr>
              <a:t>, F., &amp; Steiner, S. (1999). Evidence-based learning. </a:t>
            </a:r>
            <a:r>
              <a:rPr lang="en-US" sz="1200" i="1" kern="1200" dirty="0" smtClean="0">
                <a:solidFill>
                  <a:schemeClr val="tx1"/>
                </a:solidFill>
                <a:latin typeface="+mn-lt"/>
                <a:ea typeface="+mn-ea"/>
                <a:cs typeface="+mn-cs"/>
              </a:rPr>
              <a:t>Medical Teacher, 21</a:t>
            </a:r>
            <a:r>
              <a:rPr lang="en-US" sz="1200" kern="1200" dirty="0" smtClean="0">
                <a:solidFill>
                  <a:schemeClr val="tx1"/>
                </a:solidFill>
                <a:latin typeface="+mn-lt"/>
                <a:ea typeface="+mn-ea"/>
                <a:cs typeface="+mn-cs"/>
              </a:rPr>
              <a:t>(5), 506-512.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Gibbs, L. E. (2003). </a:t>
            </a:r>
            <a:r>
              <a:rPr lang="en-US" sz="1200" i="1" kern="1200" dirty="0" smtClean="0">
                <a:solidFill>
                  <a:schemeClr val="tx1"/>
                </a:solidFill>
                <a:latin typeface="+mn-lt"/>
                <a:ea typeface="+mn-ea"/>
                <a:cs typeface="+mn-cs"/>
              </a:rPr>
              <a:t>Evidence-based practice for the helping professions</a:t>
            </a:r>
            <a:r>
              <a:rPr lang="en-US" sz="1200" kern="1200" dirty="0" smtClean="0">
                <a:solidFill>
                  <a:schemeClr val="tx1"/>
                </a:solidFill>
                <a:latin typeface="+mn-lt"/>
                <a:ea typeface="+mn-ea"/>
                <a:cs typeface="+mn-cs"/>
              </a:rPr>
              <a:t>. Pacific Grove, CA: Thomson, Brooks-Cole.</a:t>
            </a:r>
          </a:p>
          <a:p>
            <a:r>
              <a:rPr lang="en-US" sz="1200" kern="1200" dirty="0" smtClean="0">
                <a:solidFill>
                  <a:schemeClr val="tx1"/>
                </a:solidFill>
                <a:latin typeface="+mn-lt"/>
                <a:ea typeface="+mn-ea"/>
                <a:cs typeface="+mn-cs"/>
              </a:rPr>
              <a:t>Green, L. (2006). Public health asks of systems science: To advance our evidence-based practice, can you help us get more practice-based evidence? </a:t>
            </a:r>
            <a:r>
              <a:rPr lang="en-US" sz="1200" i="1" kern="1200" dirty="0" smtClean="0">
                <a:solidFill>
                  <a:schemeClr val="tx1"/>
                </a:solidFill>
                <a:latin typeface="+mn-lt"/>
                <a:ea typeface="+mn-ea"/>
                <a:cs typeface="+mn-cs"/>
              </a:rPr>
              <a:t>American Journal of Public Health, 96</a:t>
            </a:r>
            <a:r>
              <a:rPr lang="en-US" sz="1200" kern="1200" dirty="0" smtClean="0">
                <a:solidFill>
                  <a:schemeClr val="tx1"/>
                </a:solidFill>
                <a:latin typeface="+mn-lt"/>
                <a:ea typeface="+mn-ea"/>
                <a:cs typeface="+mn-cs"/>
              </a:rPr>
              <a:t>(3), 406-409.</a:t>
            </a:r>
          </a:p>
          <a:p>
            <a:r>
              <a:rPr lang="en-US" sz="1200" kern="1200" dirty="0" smtClean="0">
                <a:solidFill>
                  <a:schemeClr val="tx1"/>
                </a:solidFill>
                <a:latin typeface="+mn-lt"/>
                <a:ea typeface="+mn-ea"/>
                <a:cs typeface="+mn-cs"/>
              </a:rPr>
              <a:t>Green, L. (2007). The prevention research centers as models of practice-based evidence: Two decades on. </a:t>
            </a:r>
            <a:r>
              <a:rPr lang="en-US" sz="1200" i="1" kern="1200" dirty="0" smtClean="0">
                <a:solidFill>
                  <a:schemeClr val="tx1"/>
                </a:solidFill>
                <a:latin typeface="+mn-lt"/>
                <a:ea typeface="+mn-ea"/>
                <a:cs typeface="+mn-cs"/>
              </a:rPr>
              <a:t>American Journal of Preventive Medicine, 33</a:t>
            </a:r>
            <a:r>
              <a:rPr lang="en-US" sz="1200" kern="1200" dirty="0" smtClean="0">
                <a:solidFill>
                  <a:schemeClr val="tx1"/>
                </a:solidFill>
                <a:latin typeface="+mn-lt"/>
                <a:ea typeface="+mn-ea"/>
                <a:cs typeface="+mn-cs"/>
              </a:rPr>
              <a:t>(1S), S6-S8.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Horig</a:t>
            </a:r>
            <a:r>
              <a:rPr lang="en-US" sz="1200" kern="1200" dirty="0" smtClean="0">
                <a:solidFill>
                  <a:schemeClr val="tx1"/>
                </a:solidFill>
                <a:latin typeface="+mn-lt"/>
                <a:ea typeface="+mn-ea"/>
                <a:cs typeface="+mn-cs"/>
              </a:rPr>
              <a:t>, H., &amp; Pullman, W. (2004). From bench to clinic and back: Perspective on the 1st IQPC Translational Research conference. </a:t>
            </a:r>
            <a:r>
              <a:rPr lang="en-US" sz="1200" i="1" kern="1200" dirty="0" smtClean="0">
                <a:solidFill>
                  <a:schemeClr val="tx1"/>
                </a:solidFill>
                <a:latin typeface="+mn-lt"/>
                <a:ea typeface="+mn-ea"/>
                <a:cs typeface="+mn-cs"/>
              </a:rPr>
              <a:t>Journal of Translational Medicine, 2</a:t>
            </a:r>
            <a:r>
              <a:rPr lang="en-US" sz="1200" kern="1200" dirty="0" smtClean="0">
                <a:solidFill>
                  <a:schemeClr val="tx1"/>
                </a:solidFill>
                <a:latin typeface="+mn-lt"/>
                <a:ea typeface="+mn-ea"/>
                <a:cs typeface="+mn-cs"/>
              </a:rPr>
              <a:t>(1), 44.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Khoury</a:t>
            </a:r>
            <a:r>
              <a:rPr lang="en-US" sz="1200" kern="1200" dirty="0" smtClean="0">
                <a:solidFill>
                  <a:schemeClr val="tx1"/>
                </a:solidFill>
                <a:latin typeface="+mn-lt"/>
                <a:ea typeface="+mn-ea"/>
                <a:cs typeface="+mn-cs"/>
              </a:rPr>
              <a:t>, M. J., Gwinn, M., Yoon, P. W., Dowling, N., Moore, C. A., &amp; Bradley, L. (2007). The continuum of translation research in genomic medicine: How can we accelerate the appropriate integration of human genome discoveries into health care and disease prevention? </a:t>
            </a:r>
            <a:r>
              <a:rPr lang="en-US" sz="1200" i="1" kern="1200" dirty="0" smtClean="0">
                <a:solidFill>
                  <a:schemeClr val="tx1"/>
                </a:solidFill>
                <a:latin typeface="+mn-lt"/>
                <a:ea typeface="+mn-ea"/>
                <a:cs typeface="+mn-cs"/>
              </a:rPr>
              <a:t>Genetics in Medicine, 9</a:t>
            </a:r>
            <a:r>
              <a:rPr lang="en-US" sz="1200" kern="1200" dirty="0" smtClean="0">
                <a:solidFill>
                  <a:schemeClr val="tx1"/>
                </a:solidFill>
                <a:latin typeface="+mn-lt"/>
                <a:ea typeface="+mn-ea"/>
                <a:cs typeface="+mn-cs"/>
              </a:rPr>
              <a:t>(10), 665-674.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McDonald, P.W. &amp; </a:t>
            </a:r>
            <a:r>
              <a:rPr lang="en-US" sz="1200" kern="1200" dirty="0" err="1" smtClean="0">
                <a:solidFill>
                  <a:schemeClr val="tx1"/>
                </a:solidFill>
                <a:latin typeface="+mn-lt"/>
                <a:ea typeface="+mn-ea"/>
                <a:cs typeface="+mn-cs"/>
              </a:rPr>
              <a:t>Viehbeck</a:t>
            </a:r>
            <a:r>
              <a:rPr lang="en-US" sz="1200" kern="1200" dirty="0" smtClean="0">
                <a:solidFill>
                  <a:schemeClr val="tx1"/>
                </a:solidFill>
                <a:latin typeface="+mn-lt"/>
                <a:ea typeface="+mn-ea"/>
                <a:cs typeface="+mn-cs"/>
              </a:rPr>
              <a:t>, S. (2007). From evidence-based practice making to practice-based evidence making: Creating communities of (research) and practice. </a:t>
            </a:r>
            <a:r>
              <a:rPr lang="en-US" sz="1200" i="1" kern="1200" dirty="0" smtClean="0">
                <a:solidFill>
                  <a:schemeClr val="tx1"/>
                </a:solidFill>
                <a:latin typeface="+mn-lt"/>
                <a:ea typeface="+mn-ea"/>
                <a:cs typeface="+mn-cs"/>
              </a:rPr>
              <a:t>Health Promotion Practice, 8</a:t>
            </a:r>
            <a:r>
              <a:rPr lang="en-US" sz="1200" kern="1200" dirty="0" smtClean="0">
                <a:solidFill>
                  <a:schemeClr val="tx1"/>
                </a:solidFill>
                <a:latin typeface="+mn-lt"/>
                <a:ea typeface="+mn-ea"/>
                <a:cs typeface="+mn-cs"/>
              </a:rPr>
              <a:t>(2), 140-144.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Mupparapu</a:t>
            </a:r>
            <a:r>
              <a:rPr lang="en-US" sz="1200" kern="1200" dirty="0" smtClean="0">
                <a:solidFill>
                  <a:schemeClr val="tx1"/>
                </a:solidFill>
                <a:latin typeface="+mn-lt"/>
                <a:ea typeface="+mn-ea"/>
                <a:cs typeface="+mn-cs"/>
              </a:rPr>
              <a:t>, M. (2002). Evidence-based dentistry. </a:t>
            </a:r>
            <a:r>
              <a:rPr lang="en-US" sz="1200" i="1" kern="1200" dirty="0" smtClean="0">
                <a:solidFill>
                  <a:schemeClr val="tx1"/>
                </a:solidFill>
                <a:latin typeface="+mn-lt"/>
                <a:ea typeface="+mn-ea"/>
                <a:cs typeface="+mn-cs"/>
              </a:rPr>
              <a:t>Oral Surgery Oral Medicine Oral Pathology Oral Radiology and </a:t>
            </a:r>
            <a:r>
              <a:rPr lang="en-US" sz="1200" i="1" kern="1200" dirty="0" err="1" smtClean="0">
                <a:solidFill>
                  <a:schemeClr val="tx1"/>
                </a:solidFill>
                <a:latin typeface="+mn-lt"/>
                <a:ea typeface="+mn-ea"/>
                <a:cs typeface="+mn-cs"/>
              </a:rPr>
              <a:t>Endodontics</a:t>
            </a:r>
            <a:r>
              <a:rPr lang="en-US" sz="1200" i="1" kern="1200" dirty="0" smtClean="0">
                <a:solidFill>
                  <a:schemeClr val="tx1"/>
                </a:solidFill>
                <a:latin typeface="+mn-lt"/>
                <a:ea typeface="+mn-ea"/>
                <a:cs typeface="+mn-cs"/>
              </a:rPr>
              <a:t>, 94</a:t>
            </a:r>
            <a:r>
              <a:rPr lang="en-US" sz="1200" kern="1200" dirty="0" smtClean="0">
                <a:solidFill>
                  <a:schemeClr val="tx1"/>
                </a:solidFill>
                <a:latin typeface="+mn-lt"/>
                <a:ea typeface="+mn-ea"/>
                <a:cs typeface="+mn-cs"/>
              </a:rPr>
              <a:t>(1), 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Sackett</a:t>
            </a:r>
            <a:r>
              <a:rPr lang="en-US" sz="1200" kern="1200" dirty="0" smtClean="0">
                <a:solidFill>
                  <a:schemeClr val="tx1"/>
                </a:solidFill>
                <a:latin typeface="+mn-lt"/>
                <a:ea typeface="+mn-ea"/>
                <a:cs typeface="+mn-cs"/>
              </a:rPr>
              <a:t>, D. L. (1997). Evidence-based medicine. </a:t>
            </a:r>
            <a:r>
              <a:rPr lang="en-US" sz="1200" i="1" kern="1200" dirty="0" smtClean="0">
                <a:solidFill>
                  <a:schemeClr val="tx1"/>
                </a:solidFill>
                <a:latin typeface="+mn-lt"/>
                <a:ea typeface="+mn-ea"/>
                <a:cs typeface="+mn-cs"/>
              </a:rPr>
              <a:t>Seminars in </a:t>
            </a:r>
            <a:r>
              <a:rPr lang="en-US" sz="1200" i="1" kern="1200" dirty="0" err="1" smtClean="0">
                <a:solidFill>
                  <a:schemeClr val="tx1"/>
                </a:solidFill>
                <a:latin typeface="+mn-lt"/>
                <a:ea typeface="+mn-ea"/>
                <a:cs typeface="+mn-cs"/>
              </a:rPr>
              <a:t>Perinatology</a:t>
            </a:r>
            <a:r>
              <a:rPr lang="en-US" sz="1200" i="1" kern="1200" dirty="0" smtClean="0">
                <a:solidFill>
                  <a:schemeClr val="tx1"/>
                </a:solidFill>
                <a:latin typeface="+mn-lt"/>
                <a:ea typeface="+mn-ea"/>
                <a:cs typeface="+mn-cs"/>
              </a:rPr>
              <a:t>, 21</a:t>
            </a:r>
            <a:r>
              <a:rPr lang="en-US" sz="1200" kern="1200" dirty="0" smtClean="0">
                <a:solidFill>
                  <a:schemeClr val="tx1"/>
                </a:solidFill>
                <a:latin typeface="+mn-lt"/>
                <a:ea typeface="+mn-ea"/>
                <a:cs typeface="+mn-cs"/>
              </a:rPr>
              <a:t>(1), 3-5.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Sung, N. S., Crowley, W. F. J., </a:t>
            </a:r>
            <a:r>
              <a:rPr lang="en-US" sz="1200" kern="1200" dirty="0" err="1" smtClean="0">
                <a:solidFill>
                  <a:schemeClr val="tx1"/>
                </a:solidFill>
                <a:latin typeface="+mn-lt"/>
                <a:ea typeface="+mn-ea"/>
                <a:cs typeface="+mn-cs"/>
              </a:rPr>
              <a:t>Genel</a:t>
            </a:r>
            <a:r>
              <a:rPr lang="en-US" sz="1200" kern="1200" dirty="0" smtClean="0">
                <a:solidFill>
                  <a:schemeClr val="tx1"/>
                </a:solidFill>
                <a:latin typeface="+mn-lt"/>
                <a:ea typeface="+mn-ea"/>
                <a:cs typeface="+mn-cs"/>
              </a:rPr>
              <a:t>, M., </a:t>
            </a:r>
            <a:r>
              <a:rPr lang="en-US" sz="1200" kern="1200" dirty="0" err="1" smtClean="0">
                <a:solidFill>
                  <a:schemeClr val="tx1"/>
                </a:solidFill>
                <a:latin typeface="+mn-lt"/>
                <a:ea typeface="+mn-ea"/>
                <a:cs typeface="+mn-cs"/>
              </a:rPr>
              <a:t>Salber</a:t>
            </a:r>
            <a:r>
              <a:rPr lang="en-US" sz="1200" kern="1200" dirty="0" smtClean="0">
                <a:solidFill>
                  <a:schemeClr val="tx1"/>
                </a:solidFill>
                <a:latin typeface="+mn-lt"/>
                <a:ea typeface="+mn-ea"/>
                <a:cs typeface="+mn-cs"/>
              </a:rPr>
              <a:t>, P., Sandy, L., Sherwood, L. M., et al. (2003). Central challenges facing the national clinical research enterprise. </a:t>
            </a:r>
            <a:r>
              <a:rPr lang="en-US" sz="1200" i="1" kern="1200" dirty="0" smtClean="0">
                <a:solidFill>
                  <a:schemeClr val="tx1"/>
                </a:solidFill>
                <a:latin typeface="+mn-lt"/>
                <a:ea typeface="+mn-ea"/>
                <a:cs typeface="+mn-cs"/>
              </a:rPr>
              <a:t>JAMA, 289</a:t>
            </a:r>
            <a:r>
              <a:rPr lang="en-US" sz="1200" kern="1200" dirty="0" smtClean="0">
                <a:solidFill>
                  <a:schemeClr val="tx1"/>
                </a:solidFill>
                <a:latin typeface="+mn-lt"/>
                <a:ea typeface="+mn-ea"/>
                <a:cs typeface="+mn-cs"/>
              </a:rPr>
              <a:t>(10), 1278-1287.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Linde</a:t>
            </a:r>
            <a:r>
              <a:rPr lang="en-US" sz="1200" kern="1200" dirty="0" smtClean="0">
                <a:solidFill>
                  <a:schemeClr val="tx1"/>
                </a:solidFill>
                <a:latin typeface="+mn-lt"/>
                <a:ea typeface="+mn-ea"/>
                <a:cs typeface="+mn-cs"/>
              </a:rPr>
              <a:t>, J. J. M., &amp; </a:t>
            </a:r>
            <a:r>
              <a:rPr lang="en-US" sz="1200" kern="1200" dirty="0" err="1" smtClean="0">
                <a:solidFill>
                  <a:schemeClr val="tx1"/>
                </a:solidFill>
                <a:latin typeface="+mn-lt"/>
                <a:ea typeface="+mn-ea"/>
                <a:cs typeface="+mn-cs"/>
              </a:rPr>
              <a:t>Samsom</a:t>
            </a:r>
            <a:r>
              <a:rPr lang="en-US" sz="1200" kern="1200" dirty="0" smtClean="0">
                <a:solidFill>
                  <a:schemeClr val="tx1"/>
                </a:solidFill>
                <a:latin typeface="+mn-lt"/>
                <a:ea typeface="+mn-ea"/>
                <a:cs typeface="+mn-cs"/>
              </a:rPr>
              <a:t>, M. (2004). Potential of genetic translational research in gastroenterology. </a:t>
            </a:r>
            <a:r>
              <a:rPr lang="en-US" sz="1200" i="1" kern="1200" dirty="0" smtClean="0">
                <a:solidFill>
                  <a:schemeClr val="tx1"/>
                </a:solidFill>
                <a:latin typeface="+mn-lt"/>
                <a:ea typeface="+mn-ea"/>
                <a:cs typeface="+mn-cs"/>
              </a:rPr>
              <a:t>Scandinavian Journal of Gastroenterology, 39</a:t>
            </a:r>
            <a:r>
              <a:rPr lang="en-US" sz="1200" kern="1200" dirty="0" smtClean="0">
                <a:solidFill>
                  <a:schemeClr val="tx1"/>
                </a:solidFill>
                <a:latin typeface="+mn-lt"/>
                <a:ea typeface="+mn-ea"/>
                <a:cs typeface="+mn-cs"/>
              </a:rPr>
              <a:t>, 38-44.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Westfall, J. M., Mold, J., &amp; </a:t>
            </a:r>
            <a:r>
              <a:rPr lang="en-US" sz="1200" kern="1200" dirty="0" err="1" smtClean="0">
                <a:solidFill>
                  <a:schemeClr val="tx1"/>
                </a:solidFill>
                <a:latin typeface="+mn-lt"/>
                <a:ea typeface="+mn-ea"/>
                <a:cs typeface="+mn-cs"/>
              </a:rPr>
              <a:t>Fagnan</a:t>
            </a:r>
            <a:r>
              <a:rPr lang="en-US" sz="1200" kern="1200" dirty="0" smtClean="0">
                <a:solidFill>
                  <a:schemeClr val="tx1"/>
                </a:solidFill>
                <a:latin typeface="+mn-lt"/>
                <a:ea typeface="+mn-ea"/>
                <a:cs typeface="+mn-cs"/>
              </a:rPr>
              <a:t>, L. (2007). Practice-based research - "Blue Highways" on the NIH roadmap. </a:t>
            </a:r>
            <a:r>
              <a:rPr lang="en-US" sz="1200" i="1" kern="1200" dirty="0" err="1" smtClean="0">
                <a:solidFill>
                  <a:schemeClr val="tx1"/>
                </a:solidFill>
                <a:latin typeface="+mn-lt"/>
                <a:ea typeface="+mn-ea"/>
                <a:cs typeface="+mn-cs"/>
              </a:rPr>
              <a:t>Jama</a:t>
            </a:r>
            <a:r>
              <a:rPr lang="en-US" sz="1200" i="1" kern="1200" dirty="0" smtClean="0">
                <a:solidFill>
                  <a:schemeClr val="tx1"/>
                </a:solidFill>
                <a:latin typeface="+mn-lt"/>
                <a:ea typeface="+mn-ea"/>
                <a:cs typeface="+mn-cs"/>
              </a:rPr>
              <a:t>, 297</a:t>
            </a:r>
            <a:r>
              <a:rPr lang="en-US" sz="1200" kern="1200" dirty="0" smtClean="0">
                <a:solidFill>
                  <a:schemeClr val="tx1"/>
                </a:solidFill>
                <a:latin typeface="+mn-lt"/>
                <a:ea typeface="+mn-ea"/>
                <a:cs typeface="+mn-cs"/>
              </a:rPr>
              <a:t>(4), 403-406.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Woolf, S. H. (2008). The meaning of translational research and why it matters. </a:t>
            </a:r>
            <a:r>
              <a:rPr lang="en-US" sz="1200" i="1" kern="1200" dirty="0" err="1" smtClean="0">
                <a:solidFill>
                  <a:schemeClr val="tx1"/>
                </a:solidFill>
                <a:latin typeface="+mn-lt"/>
                <a:ea typeface="+mn-ea"/>
                <a:cs typeface="+mn-cs"/>
              </a:rPr>
              <a:t>Jama</a:t>
            </a:r>
            <a:r>
              <a:rPr lang="en-US" sz="1200" i="1" kern="1200" dirty="0" smtClean="0">
                <a:solidFill>
                  <a:schemeClr val="tx1"/>
                </a:solidFill>
                <a:latin typeface="+mn-lt"/>
                <a:ea typeface="+mn-ea"/>
                <a:cs typeface="+mn-cs"/>
              </a:rPr>
              <a:t>, 299</a:t>
            </a:r>
            <a:r>
              <a:rPr lang="en-US" sz="1200" kern="1200" dirty="0" smtClean="0">
                <a:solidFill>
                  <a:schemeClr val="tx1"/>
                </a:solidFill>
                <a:latin typeface="+mn-lt"/>
                <a:ea typeface="+mn-ea"/>
                <a:cs typeface="+mn-cs"/>
              </a:rPr>
              <a:t>(2), 211-213.</a:t>
            </a:r>
          </a:p>
          <a:p>
            <a:endParaRPr lang="en-US" b="0"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sym typeface="Wingdings" pitchFamily="2" charset="2"/>
              </a:rPr>
              <a:t>W</a:t>
            </a:r>
            <a:r>
              <a:rPr lang="en-US" dirty="0" smtClean="0">
                <a:sym typeface="Wingdings" pitchFamily="2" charset="2"/>
              </a:rPr>
              <a:t>hile </a:t>
            </a:r>
            <a:r>
              <a:rPr lang="en-US" dirty="0" smtClean="0">
                <a:sym typeface="Wingdings" pitchFamily="2" charset="2"/>
              </a:rPr>
              <a:t>it may be that individual studies can constitute evidence, there is a growing </a:t>
            </a:r>
            <a:r>
              <a:rPr lang="en-US" dirty="0" smtClean="0">
                <a:sym typeface="Wingdings" pitchFamily="2" charset="2"/>
              </a:rPr>
              <a:t>consensus that </a:t>
            </a:r>
            <a:r>
              <a:rPr lang="en-US" dirty="0" smtClean="0">
                <a:sym typeface="Wingdings" pitchFamily="2" charset="2"/>
              </a:rPr>
              <a:t>individual studies are fallible and that we need to rely on multiple studies to provide credible </a:t>
            </a:r>
            <a:r>
              <a:rPr lang="en-US" dirty="0" smtClean="0">
                <a:sym typeface="Wingdings" pitchFamily="2" charset="2"/>
              </a:rPr>
              <a:t>evidence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sym typeface="Wingdings" pitchFamily="2" charset="2"/>
              </a:rPr>
              <a:t>Think of the analogy</a:t>
            </a:r>
            <a:r>
              <a:rPr lang="en-US" baseline="0" dirty="0" smtClean="0">
                <a:sym typeface="Wingdings" pitchFamily="2" charset="2"/>
              </a:rPr>
              <a:t> to law. The </a:t>
            </a:r>
            <a:r>
              <a:rPr lang="en-US" b="1" baseline="0" dirty="0" smtClean="0">
                <a:sym typeface="Wingdings" pitchFamily="2" charset="2"/>
              </a:rPr>
              <a:t>lawyer</a:t>
            </a:r>
            <a:r>
              <a:rPr lang="en-US" baseline="0" dirty="0" smtClean="0">
                <a:sym typeface="Wingdings" pitchFamily="2" charset="2"/>
              </a:rPr>
              <a:t> uses multiple “bits” of evidence to “</a:t>
            </a:r>
            <a:r>
              <a:rPr lang="en-US" b="1" baseline="0" dirty="0" smtClean="0">
                <a:sym typeface="Wingdings" pitchFamily="2" charset="2"/>
              </a:rPr>
              <a:t>make the case</a:t>
            </a:r>
            <a:r>
              <a:rPr lang="en-US" baseline="0" dirty="0" smtClean="0">
                <a:sym typeface="Wingdings" pitchFamily="2" charset="2"/>
              </a:rPr>
              <a:t>.” It is the amalgamation of the evidence – it’s synthesis – that is essential to making the case, not just any bit of evidence.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sym typeface="Wingdings" pitchFamily="2" charset="2"/>
              </a:rPr>
              <a:t>The other profoundly important aspect of this is that there is a </a:t>
            </a:r>
            <a:r>
              <a:rPr lang="en-US" b="1" baseline="0" dirty="0" smtClean="0">
                <a:sym typeface="Wingdings" pitchFamily="2" charset="2"/>
              </a:rPr>
              <a:t>jump in scale </a:t>
            </a:r>
            <a:r>
              <a:rPr lang="en-US" baseline="0" dirty="0" smtClean="0">
                <a:sym typeface="Wingdings" pitchFamily="2" charset="2"/>
              </a:rPr>
              <a:t>that occurs in the production of high-quality evidence. That is, we are no longer operating at the level of individual studies.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sym typeface="Wingdings" pitchFamily="2" charset="2"/>
              </a:rPr>
              <a:t>Also, there is consensus that it is not enough just to produce synthesized empirical knowledge – it needs to be in a form that </a:t>
            </a:r>
            <a:r>
              <a:rPr lang="en-US" b="1" baseline="0" dirty="0" smtClean="0">
                <a:sym typeface="Wingdings" pitchFamily="2" charset="2"/>
              </a:rPr>
              <a:t>can be understood and is accessible </a:t>
            </a:r>
            <a:r>
              <a:rPr lang="en-US" baseline="0" dirty="0" smtClean="0">
                <a:sym typeface="Wingdings" pitchFamily="2" charset="2"/>
              </a:rPr>
              <a:t>to practitioners</a:t>
            </a:r>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90BEAF45-677B-4E8B-B353-FA4FE3923AD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major ways to look at the research-to-practice</a:t>
            </a:r>
            <a:r>
              <a:rPr lang="en-US" baseline="0" dirty="0" smtClean="0"/>
              <a:t> process.</a:t>
            </a:r>
          </a:p>
          <a:p>
            <a:r>
              <a:rPr lang="en-US" baseline="0" dirty="0" smtClean="0"/>
              <a:t>The traditional way moves from basic to clinical research which then gets disseminated </a:t>
            </a:r>
            <a:r>
              <a:rPr lang="en-US" baseline="0" dirty="0" err="1" smtClean="0"/>
              <a:t>andf</a:t>
            </a:r>
            <a:r>
              <a:rPr lang="en-US" baseline="0" dirty="0" smtClean="0"/>
              <a:t> used and ultimately has outcomes and impacts</a:t>
            </a:r>
          </a:p>
          <a:p>
            <a:r>
              <a:rPr lang="en-US" baseline="0" dirty="0" smtClean="0"/>
              <a:t>The evidence-based model emphasizes the synthesis of lots of individual research. It is the synthesis which is thought to be of higher quality and therefore stronger for dissemination and use in order to influence impact</a:t>
            </a:r>
          </a:p>
          <a:p>
            <a:r>
              <a:rPr lang="en-US" baseline="0" dirty="0" smtClean="0"/>
              <a:t>From a systems perspective what we have here is a jump in the level of “scale” or level of “generality” from individual studies to “synthesized empirical knowledge”</a:t>
            </a:r>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 of evidence is usually a </a:t>
            </a:r>
            <a:r>
              <a:rPr lang="en-US" b="1" i="1" dirty="0" smtClean="0">
                <a:solidFill>
                  <a:srgbClr val="990000"/>
                </a:solidFill>
              </a:rPr>
              <a:t>research synthesis </a:t>
            </a:r>
          </a:p>
          <a:p>
            <a:pPr lvl="1"/>
            <a:r>
              <a:rPr lang="en-US" dirty="0" smtClean="0"/>
              <a:t>Meta-analysis – def based on IOM, 2008</a:t>
            </a:r>
          </a:p>
          <a:p>
            <a:pPr lvl="1"/>
            <a:r>
              <a:rPr lang="en-US" dirty="0" smtClean="0"/>
              <a:t>systematic review - def based on IOM, 2008</a:t>
            </a:r>
          </a:p>
          <a:p>
            <a:pPr lvl="1"/>
            <a:r>
              <a:rPr lang="en-US" dirty="0" smtClean="0"/>
              <a:t>Guideline - def based on IOM, 2008</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comparative effectiveness review – “A </a:t>
            </a:r>
            <a:r>
              <a:rPr lang="en-US" b="1" dirty="0" smtClean="0"/>
              <a:t>Comparative Effectiveness Review</a:t>
            </a:r>
            <a:r>
              <a:rPr lang="en-US" dirty="0" smtClean="0"/>
              <a:t> (CER) is a unique type of the Effectiveness Review (systematic review) that depicts how the relative benefits and harms of a range of clinical options compare in the context of real-world healthcare decisions. They answer more than the narrow question of whether a single therapy is safe and effective. In the absence of head-to-head trials, Comparative Effectiveness Reviews may use indirect comparisons following explicit methodological criteria. The CER compares the tradeoffs of multiple alternatives each of which may vary with the underlying population and setting. CERs adhere to the same rigorous criteria by which all systematic reviews must follow.” (effectivehealthcare.ahrq.gov) </a:t>
            </a:r>
          </a:p>
          <a:p>
            <a:pPr lvl="1"/>
            <a:endParaRPr lang="en-US" dirty="0" smtClean="0"/>
          </a:p>
          <a:p>
            <a:pPr lvl="0"/>
            <a:r>
              <a:rPr lang="en-US" dirty="0" smtClean="0"/>
              <a:t>seldom is an individual study considered evidence – you need to “make a case”</a:t>
            </a:r>
          </a:p>
          <a:p>
            <a:pPr lvl="0"/>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90BEAF45-677B-4E8B-B353-FA4FE3923AD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is stored in electronic databases (usually web-based)</a:t>
            </a:r>
          </a:p>
          <a:p>
            <a:pPr lvl="1"/>
            <a:r>
              <a:rPr lang="en-US" dirty="0" smtClean="0"/>
              <a:t>Cochrane</a:t>
            </a:r>
          </a:p>
          <a:p>
            <a:pPr lvl="1"/>
            <a:r>
              <a:rPr lang="en-US" dirty="0" smtClean="0"/>
              <a:t>Community Guide</a:t>
            </a:r>
          </a:p>
          <a:p>
            <a:pPr lvl="1"/>
            <a:r>
              <a:rPr lang="en-US" dirty="0" smtClean="0"/>
              <a:t>Guidelines.gov</a:t>
            </a:r>
          </a:p>
          <a:p>
            <a:pPr lvl="1"/>
            <a:r>
              <a:rPr lang="en-US" dirty="0" smtClean="0"/>
              <a:t>Etc.</a:t>
            </a:r>
          </a:p>
          <a:p>
            <a:r>
              <a:rPr lang="en-US" dirty="0" smtClean="0"/>
              <a:t>Retrieval depends on access at the time and point of need – a major problem/challenge – some databases require licensed access (e.g., Cochrane)</a:t>
            </a:r>
          </a:p>
          <a:p>
            <a:r>
              <a:rPr lang="en-US" dirty="0" smtClean="0"/>
              <a:t>Dissemination is a huge issue. We know that only a small percent of practitioners in medicine use </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“Numerous hierarchies and typologies have proliferated – each with its own system of letters, codes and symbols (</a:t>
            </a:r>
            <a:r>
              <a:rPr lang="en-US" dirty="0" err="1" smtClean="0"/>
              <a:t>Schunemann</a:t>
            </a:r>
            <a:r>
              <a:rPr lang="en-US" dirty="0" smtClean="0"/>
              <a:t>, 2003). …the end result is greater confusion rather than clarification.” (IOM, 2008, p.</a:t>
            </a:r>
            <a:r>
              <a:rPr lang="en-US" baseline="0" dirty="0" smtClean="0"/>
              <a:t> 102)</a:t>
            </a:r>
          </a:p>
          <a:p>
            <a:r>
              <a:rPr lang="en-US" baseline="0" dirty="0" smtClean="0"/>
              <a:t>“Evidence hierarchies have helped raise awareness that some study designs are less subject to bias than others (</a:t>
            </a:r>
            <a:r>
              <a:rPr lang="en-US" baseline="0" dirty="0" err="1" smtClean="0"/>
              <a:t>Glasziou</a:t>
            </a:r>
            <a:r>
              <a:rPr lang="en-US" baseline="0" dirty="0" smtClean="0"/>
              <a:t> et al, 2004). Hierarchies, however, consider just the type of research study (e.g., RCTs or prospective observational studies) and not the quality of the individual studies (</a:t>
            </a:r>
            <a:r>
              <a:rPr lang="en-US" baseline="0" dirty="0" err="1" smtClean="0"/>
              <a:t>Poolman</a:t>
            </a:r>
            <a:r>
              <a:rPr lang="en-US" baseline="0" dirty="0" smtClean="0"/>
              <a:t> et al, 2006). Findings from a poorly conducted trial should not necessarily trump evidence from a nonrandomized study.” (IOM, 2008, p.102)</a:t>
            </a:r>
          </a:p>
          <a:p>
            <a:endParaRPr lang="en-US" dirty="0"/>
          </a:p>
        </p:txBody>
      </p:sp>
      <p:sp>
        <p:nvSpPr>
          <p:cNvPr id="4" name="Slide Number Placeholder 3"/>
          <p:cNvSpPr>
            <a:spLocks noGrp="1"/>
          </p:cNvSpPr>
          <p:nvPr>
            <p:ph type="sldNum" sz="quarter" idx="10"/>
          </p:nvPr>
        </p:nvSpPr>
        <p:spPr/>
        <p:txBody>
          <a:bodyPr/>
          <a:lstStyle/>
          <a:p>
            <a:fld id="{90BEAF45-677B-4E8B-B353-FA4FE3923AD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5588" cy="981075"/>
          </a:xfrm>
          <a:prstGeom prst="rect">
            <a:avLst/>
          </a:prstGeom>
          <a:noFill/>
          <a:ln w="9525">
            <a:noFill/>
            <a:miter lim="800000"/>
            <a:headEnd/>
            <a:tailEnd/>
          </a:ln>
        </p:spPr>
      </p:pic>
      <p:sp>
        <p:nvSpPr>
          <p:cNvPr id="5" name="Rectangle 8"/>
          <p:cNvSpPr>
            <a:spLocks noChangeArrowheads="1"/>
          </p:cNvSpPr>
          <p:nvPr/>
        </p:nvSpPr>
        <p:spPr bwMode="auto">
          <a:xfrm>
            <a:off x="2949575" y="3709988"/>
            <a:ext cx="5508625" cy="69850"/>
          </a:xfrm>
          <a:prstGeom prst="rect">
            <a:avLst/>
          </a:prstGeom>
          <a:solidFill>
            <a:srgbClr val="990000"/>
          </a:solidFill>
          <a:ln w="9525" algn="ctr">
            <a:noFill/>
            <a:miter lim="800000"/>
            <a:headEnd/>
            <a:tailEnd/>
          </a:ln>
          <a:effectLst/>
        </p:spPr>
        <p:txBody>
          <a:bodyPr anchor="ctr">
            <a:spAutoFit/>
          </a:bodyPr>
          <a:lstStyle/>
          <a:p>
            <a:pPr>
              <a:defRPr/>
            </a:pPr>
            <a:endParaRPr lang="en-US">
              <a:latin typeface="Times" charset="0"/>
            </a:endParaRPr>
          </a:p>
        </p:txBody>
      </p:sp>
      <p:sp>
        <p:nvSpPr>
          <p:cNvPr id="7170" name="Rectangle 2"/>
          <p:cNvSpPr>
            <a:spLocks noGrp="1" noChangeArrowheads="1"/>
          </p:cNvSpPr>
          <p:nvPr>
            <p:ph type="ctrTitle"/>
          </p:nvPr>
        </p:nvSpPr>
        <p:spPr>
          <a:xfrm>
            <a:off x="685800" y="1535113"/>
            <a:ext cx="7772400" cy="2065337"/>
          </a:xfrm>
        </p:spPr>
        <p:txBody>
          <a:bodyPr/>
          <a:lstStyle>
            <a:lvl1pPr algn="r">
              <a:defRPr>
                <a:solidFill>
                  <a:srgbClr val="808080"/>
                </a:solidFill>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84300" y="3886200"/>
            <a:ext cx="7073900" cy="1752600"/>
          </a:xfrm>
        </p:spPr>
        <p:txBody>
          <a:bodyPr/>
          <a:lstStyle>
            <a:lvl1pPr marL="0" indent="0" algn="r">
              <a:buFontTx/>
              <a:buNone/>
              <a:defRPr>
                <a:solidFill>
                  <a:srgbClr val="808080"/>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fld id="{423763A8-56F3-42E7-B4A9-1C7EB2B53F92}" type="datetime1">
              <a:rPr lang="en-US" smtClean="0"/>
              <a:pPr/>
              <a:t>8/13/2009</a:t>
            </a:fld>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BA4E6587-4BAD-485A-A689-5EAAEC994210}" type="slidenum">
              <a:rPr lang="en-US" smtClean="0"/>
              <a:pPr/>
              <a:t>‹#›</a:t>
            </a:fld>
            <a:endParaRPr lang="en-US"/>
          </a:p>
        </p:txBody>
      </p:sp>
      <p:pic>
        <p:nvPicPr>
          <p:cNvPr id="9" name="Picture 13"/>
          <p:cNvPicPr>
            <a:picLocks noChangeAspect="1" noChangeArrowheads="1"/>
          </p:cNvPicPr>
          <p:nvPr userDrawn="1"/>
        </p:nvPicPr>
        <p:blipFill>
          <a:blip r:embed="rId3"/>
          <a:srcRect/>
          <a:stretch>
            <a:fillRect/>
          </a:stretch>
        </p:blipFill>
        <p:spPr bwMode="auto">
          <a:xfrm>
            <a:off x="8477250" y="6191250"/>
            <a:ext cx="628650" cy="628650"/>
          </a:xfrm>
          <a:prstGeom prst="rect">
            <a:avLst/>
          </a:prstGeom>
          <a:noFill/>
          <a:ln w="9525" algn="ctr">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1588" y="793750"/>
            <a:ext cx="5508625" cy="69850"/>
          </a:xfrm>
          <a:prstGeom prst="rect">
            <a:avLst/>
          </a:prstGeom>
          <a:solidFill>
            <a:srgbClr val="990000"/>
          </a:solidFill>
          <a:ln w="9525" algn="ctr">
            <a:solidFill>
              <a:schemeClr val="tx1"/>
            </a:solidFill>
            <a:miter lim="800000"/>
            <a:headEnd/>
            <a:tailEnd/>
          </a:ln>
          <a:effectLst/>
        </p:spPr>
        <p:txBody>
          <a:bodyPr anchor="ctr">
            <a:spAutoFit/>
          </a:bodyPr>
          <a:lstStyle/>
          <a:p>
            <a:pPr>
              <a:defRPr/>
            </a:pPr>
            <a:endParaRPr lang="en-US">
              <a:latin typeface="Times"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C0183D7A-B622-41C8-85A1-D85817CBB8A4}" type="datetime1">
              <a:rPr lang="en-US" smtClean="0"/>
              <a:pPr/>
              <a:t>8/13/2009</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152400" y="6477000"/>
            <a:ext cx="1905000" cy="247650"/>
          </a:xfrm>
          <a:prstGeom prst="rect">
            <a:avLst/>
          </a:prstGeom>
        </p:spPr>
        <p:txBody>
          <a:bodyPr/>
          <a:lstStyle>
            <a:lvl1pPr algn="l">
              <a:defRPr/>
            </a:lvl1pPr>
          </a:lstStyle>
          <a:p>
            <a:fld id="{BA4E6587-4BAD-485A-A689-5EAAEC99421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68AD937-96DF-4B59-98E8-2AACD243345C}" type="datetime1">
              <a:rPr lang="en-US" smtClean="0"/>
              <a:pPr/>
              <a:t>8/13/2009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152400" y="6477000"/>
            <a:ext cx="1905000" cy="247650"/>
          </a:xfrm>
          <a:prstGeom prst="rect">
            <a:avLst/>
          </a:prstGeom>
        </p:spPr>
        <p:txBody>
          <a:bodyPr/>
          <a:lstStyle>
            <a:lvl1pPr algn="l">
              <a:defRPr/>
            </a:lvl1pPr>
          </a:lstStyle>
          <a:p>
            <a:fld id="{BA4E6587-4BAD-485A-A689-5EAAEC9942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1" name="Rectangle 2"/>
          <p:cNvSpPr>
            <a:spLocks noGrp="1" noChangeArrowheads="1"/>
          </p:cNvSpPr>
          <p:nvPr>
            <p:ph type="title"/>
          </p:nvPr>
        </p:nvSpPr>
        <p:spPr bwMode="auto">
          <a:xfrm>
            <a:off x="152400" y="80963"/>
            <a:ext cx="8850313"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Rectangle 3"/>
          <p:cNvSpPr>
            <a:spLocks noGrp="1" noChangeArrowheads="1"/>
          </p:cNvSpPr>
          <p:nvPr>
            <p:ph type="body" idx="1"/>
          </p:nvPr>
        </p:nvSpPr>
        <p:spPr bwMode="auto">
          <a:xfrm>
            <a:off x="152400" y="1003300"/>
            <a:ext cx="8839200"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bwMode="auto">
          <a:xfrm>
            <a:off x="6151563" y="626745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charset="0"/>
              </a:defRPr>
            </a:lvl1pPr>
          </a:lstStyle>
          <a:p>
            <a:fld id="{7904D577-361C-449C-B74E-5E0F6B0F5C74}" type="datetime1">
              <a:rPr lang="en-US" smtClean="0"/>
              <a:pPr/>
              <a:t>8/13/2009</a:t>
            </a:fld>
            <a:endParaRPr lang="en-US"/>
          </a:p>
        </p:txBody>
      </p:sp>
      <p:sp>
        <p:nvSpPr>
          <p:cNvPr id="15"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7" name="Slide Number Placeholder 5"/>
          <p:cNvSpPr>
            <a:spLocks noGrp="1"/>
          </p:cNvSpPr>
          <p:nvPr>
            <p:ph type="sldNum" sz="quarter" idx="4"/>
          </p:nvPr>
        </p:nvSpPr>
        <p:spPr>
          <a:xfrm>
            <a:off x="152400" y="6477000"/>
            <a:ext cx="1905000" cy="247650"/>
          </a:xfrm>
          <a:prstGeom prst="rect">
            <a:avLst/>
          </a:prstGeom>
        </p:spPr>
        <p:txBody>
          <a:bodyPr/>
          <a:lstStyle>
            <a:lvl1pPr algn="l">
              <a:defRPr sz="1200">
                <a:latin typeface="+mn-lt"/>
              </a:defRPr>
            </a:lvl1pPr>
          </a:lstStyle>
          <a:p>
            <a:fld id="{BA4E6587-4BAD-485A-A689-5EAAEC9942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Arial" charset="0"/>
        </a:defRPr>
      </a:lvl2pPr>
      <a:lvl3pPr algn="l" rtl="0" eaLnBrk="1" fontAlgn="base" hangingPunct="1">
        <a:spcBef>
          <a:spcPct val="0"/>
        </a:spcBef>
        <a:spcAft>
          <a:spcPct val="0"/>
        </a:spcAft>
        <a:defRPr sz="3200" b="1">
          <a:solidFill>
            <a:srgbClr val="990000"/>
          </a:solidFill>
          <a:latin typeface="Arial" charset="0"/>
        </a:defRPr>
      </a:lvl3pPr>
      <a:lvl4pPr algn="l" rtl="0" eaLnBrk="1" fontAlgn="base" hangingPunct="1">
        <a:spcBef>
          <a:spcPct val="0"/>
        </a:spcBef>
        <a:spcAft>
          <a:spcPct val="0"/>
        </a:spcAft>
        <a:defRPr sz="3200" b="1">
          <a:solidFill>
            <a:srgbClr val="990000"/>
          </a:solidFill>
          <a:latin typeface="Arial" charset="0"/>
        </a:defRPr>
      </a:lvl4pPr>
      <a:lvl5pPr algn="l" rtl="0" eaLnBrk="1" fontAlgn="base" hangingPunct="1">
        <a:spcBef>
          <a:spcPct val="0"/>
        </a:spcBef>
        <a:spcAft>
          <a:spcPct val="0"/>
        </a:spcAft>
        <a:defRPr sz="3200" b="1">
          <a:solidFill>
            <a:srgbClr val="990000"/>
          </a:solidFill>
          <a:latin typeface="Arial" charset="0"/>
        </a:defRPr>
      </a:lvl5pPr>
      <a:lvl6pPr marL="457200" algn="l" rtl="0" eaLnBrk="1" fontAlgn="base" hangingPunct="1">
        <a:spcBef>
          <a:spcPct val="0"/>
        </a:spcBef>
        <a:spcAft>
          <a:spcPct val="0"/>
        </a:spcAft>
        <a:defRPr sz="3200" b="1">
          <a:solidFill>
            <a:srgbClr val="990000"/>
          </a:solidFill>
          <a:latin typeface="Arial" charset="0"/>
        </a:defRPr>
      </a:lvl6pPr>
      <a:lvl7pPr marL="914400" algn="l" rtl="0" eaLnBrk="1" fontAlgn="base" hangingPunct="1">
        <a:spcBef>
          <a:spcPct val="0"/>
        </a:spcBef>
        <a:spcAft>
          <a:spcPct val="0"/>
        </a:spcAft>
        <a:defRPr sz="3200" b="1">
          <a:solidFill>
            <a:srgbClr val="990000"/>
          </a:solidFill>
          <a:latin typeface="Arial" charset="0"/>
        </a:defRPr>
      </a:lvl7pPr>
      <a:lvl8pPr marL="1371600" algn="l" rtl="0" eaLnBrk="1" fontAlgn="base" hangingPunct="1">
        <a:spcBef>
          <a:spcPct val="0"/>
        </a:spcBef>
        <a:spcAft>
          <a:spcPct val="0"/>
        </a:spcAft>
        <a:defRPr sz="3200" b="1">
          <a:solidFill>
            <a:srgbClr val="990000"/>
          </a:solidFill>
          <a:latin typeface="Arial" charset="0"/>
        </a:defRPr>
      </a:lvl8pPr>
      <a:lvl9pPr marL="1828800" algn="l" rtl="0" eaLnBrk="1" fontAlgn="base" hangingPunct="1">
        <a:spcBef>
          <a:spcPct val="0"/>
        </a:spcBef>
        <a:spcAft>
          <a:spcPct val="0"/>
        </a:spcAft>
        <a:defRPr sz="3200" b="1">
          <a:solidFill>
            <a:srgbClr val="99000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val.org/doestatemen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val.org/doeaera.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val.org/aea08.omb.guidance.responseF.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www.eval.org/aea08.omb.guidance.responseF.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www.eval.org/aea08.omb.guidance.responseF.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solidFill>
                  <a:srgbClr val="990000"/>
                </a:solidFill>
              </a:rPr>
              <a:t>Evidence</a:t>
            </a:r>
            <a:br>
              <a:rPr lang="en-US" sz="4400" dirty="0" smtClean="0">
                <a:solidFill>
                  <a:srgbClr val="990000"/>
                </a:solidFill>
              </a:rPr>
            </a:br>
            <a:r>
              <a:rPr lang="en-US" sz="4400" dirty="0" smtClean="0">
                <a:solidFill>
                  <a:srgbClr val="990000"/>
                </a:solidFill>
              </a:rPr>
              <a:t>and</a:t>
            </a:r>
            <a:br>
              <a:rPr lang="en-US" sz="4400" dirty="0" smtClean="0">
                <a:solidFill>
                  <a:srgbClr val="990000"/>
                </a:solidFill>
              </a:rPr>
            </a:br>
            <a:r>
              <a:rPr lang="en-US" sz="4400" dirty="0" smtClean="0">
                <a:solidFill>
                  <a:srgbClr val="990000"/>
                </a:solidFill>
              </a:rPr>
              <a:t>Evaluation</a:t>
            </a:r>
            <a:endParaRPr lang="en-US" dirty="0">
              <a:solidFill>
                <a:srgbClr val="990000"/>
              </a:solidFill>
            </a:endParaRPr>
          </a:p>
        </p:txBody>
      </p:sp>
      <p:sp>
        <p:nvSpPr>
          <p:cNvPr id="3" name="Subtitle 2"/>
          <p:cNvSpPr>
            <a:spLocks noGrp="1"/>
          </p:cNvSpPr>
          <p:nvPr>
            <p:ph type="subTitle" idx="1"/>
          </p:nvPr>
        </p:nvSpPr>
        <p:spPr/>
        <p:txBody>
          <a:bodyPr/>
          <a:lstStyle/>
          <a:p>
            <a:r>
              <a:rPr lang="en-US" dirty="0" smtClean="0"/>
              <a:t>William M.K. Trochim</a:t>
            </a:r>
          </a:p>
          <a:p>
            <a:endParaRPr lang="en-US" sz="1600" dirty="0" smtClean="0"/>
          </a:p>
          <a:p>
            <a:r>
              <a:rPr lang="en-US" sz="1400" dirty="0" smtClean="0"/>
              <a:t>Presentation to the</a:t>
            </a:r>
          </a:p>
          <a:p>
            <a:r>
              <a:rPr lang="en-US" sz="1400" dirty="0" smtClean="0"/>
              <a:t>Australasian Evaluation Society</a:t>
            </a:r>
          </a:p>
          <a:p>
            <a:r>
              <a:rPr lang="en-US" sz="1400" dirty="0" smtClean="0"/>
              <a:t>International Conference</a:t>
            </a:r>
          </a:p>
          <a:p>
            <a:r>
              <a:rPr lang="en-US" sz="1400" dirty="0" smtClean="0"/>
              <a:t>Canberra, Australia</a:t>
            </a:r>
          </a:p>
          <a:p>
            <a:r>
              <a:rPr lang="en-US" sz="1400" dirty="0" smtClean="0"/>
              <a:t>2 September, 2009</a:t>
            </a:r>
            <a:r>
              <a:rPr lang="en-US" dirty="0" smtClean="0"/>
              <a:t> </a:t>
            </a:r>
            <a:endParaRPr lang="en-US" dirty="0"/>
          </a:p>
        </p:txBody>
      </p:sp>
      <p:pic>
        <p:nvPicPr>
          <p:cNvPr id="3076" name="Picture 4" descr="http://www.exploratorium.edu/webcasts/images/evidence/evidence_logo_L.jpg"/>
          <p:cNvPicPr>
            <a:picLocks noChangeAspect="1" noChangeArrowheads="1"/>
          </p:cNvPicPr>
          <p:nvPr/>
        </p:nvPicPr>
        <p:blipFill>
          <a:blip r:embed="rId2"/>
          <a:srcRect/>
          <a:stretch>
            <a:fillRect/>
          </a:stretch>
        </p:blipFill>
        <p:spPr bwMode="auto">
          <a:xfrm>
            <a:off x="762000" y="2514600"/>
            <a:ext cx="3352800" cy="251460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the “unit” of evidence and how is evidence stored, retrieved and disseminated? </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10</a:t>
            </a:fld>
            <a:endParaRPr lang="en-US"/>
          </a:p>
        </p:txBody>
      </p:sp>
      <p:sp>
        <p:nvSpPr>
          <p:cNvPr id="13" name="TextBox 12"/>
          <p:cNvSpPr txBox="1"/>
          <p:nvPr/>
        </p:nvSpPr>
        <p:spPr>
          <a:xfrm>
            <a:off x="2514600" y="990600"/>
            <a:ext cx="4083169"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smtClean="0">
                <a:solidFill>
                  <a:srgbClr val="990000"/>
                </a:solidFill>
                <a:latin typeface="Arial" pitchFamily="34" charset="0"/>
                <a:cs typeface="Arial" pitchFamily="34" charset="0"/>
              </a:rPr>
              <a:t>“Units” of Evidence</a:t>
            </a:r>
          </a:p>
        </p:txBody>
      </p:sp>
      <p:grpSp>
        <p:nvGrpSpPr>
          <p:cNvPr id="14" name="Group 13"/>
          <p:cNvGrpSpPr/>
          <p:nvPr/>
        </p:nvGrpSpPr>
        <p:grpSpPr>
          <a:xfrm>
            <a:off x="304800" y="1752600"/>
            <a:ext cx="8081616" cy="923330"/>
            <a:chOff x="304800" y="1752600"/>
            <a:chExt cx="8081616" cy="923330"/>
          </a:xfrm>
        </p:grpSpPr>
        <p:sp>
          <p:nvSpPr>
            <p:cNvPr id="17" name="Rectangle 16"/>
            <p:cNvSpPr/>
            <p:nvPr/>
          </p:nvSpPr>
          <p:spPr bwMode="auto">
            <a:xfrm>
              <a:off x="304800" y="1752600"/>
              <a:ext cx="2133600" cy="923330"/>
            </a:xfrm>
            <a:prstGeom prst="rect">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6350" lvl="1" algn="ctr"/>
              <a:endParaRPr lang="en-US" b="1" dirty="0" smtClean="0"/>
            </a:p>
            <a:p>
              <a:pPr algn="ctr"/>
              <a:r>
                <a:rPr lang="en-US" b="1" dirty="0" smtClean="0"/>
                <a:t>Meta-analysis</a:t>
              </a:r>
            </a:p>
            <a:p>
              <a:pPr marL="6350" lvl="1" algn="ctr"/>
              <a:endParaRPr lang="en-US" b="1" dirty="0" smtClean="0"/>
            </a:p>
          </p:txBody>
        </p:sp>
        <p:sp>
          <p:nvSpPr>
            <p:cNvPr id="19" name="TextBox 18"/>
            <p:cNvSpPr txBox="1"/>
            <p:nvPr/>
          </p:nvSpPr>
          <p:spPr>
            <a:xfrm>
              <a:off x="2743199" y="1828800"/>
              <a:ext cx="5643217" cy="738664"/>
            </a:xfrm>
            <a:prstGeom prst="rect">
              <a:avLst/>
            </a:prstGeom>
            <a:noFill/>
          </p:spPr>
          <p:txBody>
            <a:bodyPr wrap="square" rtlCol="0">
              <a:spAutoFit/>
            </a:bodyPr>
            <a:lstStyle/>
            <a:p>
              <a:r>
                <a:rPr lang="en-US" sz="1400" dirty="0" smtClean="0">
                  <a:latin typeface="Arial" pitchFamily="34" charset="0"/>
                  <a:cs typeface="Arial" pitchFamily="34" charset="0"/>
                </a:rPr>
                <a:t>Quantitative synthesis of the results of multiple research study results in order to arrive at an estimate of the average effect size across studies.</a:t>
              </a:r>
            </a:p>
          </p:txBody>
        </p:sp>
      </p:grpSp>
      <p:grpSp>
        <p:nvGrpSpPr>
          <p:cNvPr id="23" name="Group 22"/>
          <p:cNvGrpSpPr/>
          <p:nvPr/>
        </p:nvGrpSpPr>
        <p:grpSpPr>
          <a:xfrm>
            <a:off x="304800" y="2983964"/>
            <a:ext cx="8305800" cy="954107"/>
            <a:chOff x="304800" y="2983964"/>
            <a:chExt cx="8305800" cy="954107"/>
          </a:xfrm>
        </p:grpSpPr>
        <p:sp>
          <p:nvSpPr>
            <p:cNvPr id="18" name="Rectangle 17"/>
            <p:cNvSpPr/>
            <p:nvPr/>
          </p:nvSpPr>
          <p:spPr bwMode="auto">
            <a:xfrm>
              <a:off x="304800" y="2983964"/>
              <a:ext cx="2133600" cy="954107"/>
            </a:xfrm>
            <a:prstGeom prst="rect">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6350" lvl="1" algn="ctr"/>
              <a:endParaRPr lang="en-US" sz="900" b="1" dirty="0" smtClean="0"/>
            </a:p>
            <a:p>
              <a:pPr marL="6350" lvl="1" algn="ctr"/>
              <a:r>
                <a:rPr lang="en-US" b="1" dirty="0" smtClean="0"/>
                <a:t>Systematic review</a:t>
              </a:r>
            </a:p>
            <a:p>
              <a:pPr marL="6350" lvl="1" algn="ctr"/>
              <a:endParaRPr lang="en-US" sz="900" b="1" dirty="0" smtClean="0"/>
            </a:p>
          </p:txBody>
        </p:sp>
        <p:sp>
          <p:nvSpPr>
            <p:cNvPr id="20" name="TextBox 19"/>
            <p:cNvSpPr txBox="1"/>
            <p:nvPr/>
          </p:nvSpPr>
          <p:spPr>
            <a:xfrm>
              <a:off x="2743200" y="3071336"/>
              <a:ext cx="5867400" cy="738664"/>
            </a:xfrm>
            <a:prstGeom prst="rect">
              <a:avLst/>
            </a:prstGeom>
            <a:noFill/>
          </p:spPr>
          <p:txBody>
            <a:bodyPr wrap="square" rtlCol="0">
              <a:spAutoFit/>
            </a:bodyPr>
            <a:lstStyle/>
            <a:p>
              <a:r>
                <a:rPr lang="en-US" sz="1400" dirty="0" smtClean="0">
                  <a:latin typeface="Arial" pitchFamily="34" charset="0"/>
                  <a:cs typeface="Arial" pitchFamily="34" charset="0"/>
                </a:rPr>
                <a:t>A synthesis that uses systematic  methods to identify, select, assess and summarize findings across similar but separate studies. A systematic review may or may not include a meta-analysis.</a:t>
              </a:r>
            </a:p>
          </p:txBody>
        </p:sp>
      </p:grpSp>
      <p:grpSp>
        <p:nvGrpSpPr>
          <p:cNvPr id="24" name="Group 23"/>
          <p:cNvGrpSpPr/>
          <p:nvPr/>
        </p:nvGrpSpPr>
        <p:grpSpPr>
          <a:xfrm>
            <a:off x="304800" y="4227493"/>
            <a:ext cx="8382000" cy="954107"/>
            <a:chOff x="304800" y="4227493"/>
            <a:chExt cx="8382000" cy="954107"/>
          </a:xfrm>
        </p:grpSpPr>
        <p:sp>
          <p:nvSpPr>
            <p:cNvPr id="16" name="Rectangle 15"/>
            <p:cNvSpPr/>
            <p:nvPr/>
          </p:nvSpPr>
          <p:spPr bwMode="auto">
            <a:xfrm>
              <a:off x="304800" y="4246105"/>
              <a:ext cx="2133600" cy="923330"/>
            </a:xfrm>
            <a:prstGeom prst="rect">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6350" lvl="1" algn="ctr"/>
              <a:endParaRPr lang="en-US" b="1" dirty="0" smtClean="0"/>
            </a:p>
            <a:p>
              <a:pPr marL="6350" lvl="1" algn="ctr"/>
              <a:r>
                <a:rPr lang="en-US" b="1" dirty="0" smtClean="0"/>
                <a:t>Guideline</a:t>
              </a:r>
            </a:p>
            <a:p>
              <a:pPr marL="6350" lvl="1" algn="ctr"/>
              <a:endParaRPr lang="en-US" b="1" dirty="0" smtClean="0"/>
            </a:p>
          </p:txBody>
        </p:sp>
        <p:sp>
          <p:nvSpPr>
            <p:cNvPr id="21" name="TextBox 20"/>
            <p:cNvSpPr txBox="1"/>
            <p:nvPr/>
          </p:nvSpPr>
          <p:spPr>
            <a:xfrm>
              <a:off x="2743200" y="4227493"/>
              <a:ext cx="5943600" cy="954107"/>
            </a:xfrm>
            <a:prstGeom prst="rect">
              <a:avLst/>
            </a:prstGeom>
            <a:noFill/>
          </p:spPr>
          <p:txBody>
            <a:bodyPr wrap="square" rtlCol="0">
              <a:spAutoFit/>
            </a:bodyPr>
            <a:lstStyle/>
            <a:p>
              <a:r>
                <a:rPr lang="en-US" sz="1400" dirty="0" smtClean="0">
                  <a:latin typeface="Arial" pitchFamily="34" charset="0"/>
                  <a:cs typeface="Arial" pitchFamily="34" charset="0"/>
                </a:rPr>
                <a:t>Practice recommendations developed systematically by a panel of experts  who have access to the evidence, an understanding of the practice problem, knowledge of research methods, and time to absorb the information and make considered judgments. </a:t>
              </a:r>
            </a:p>
          </p:txBody>
        </p:sp>
      </p:grpSp>
      <p:grpSp>
        <p:nvGrpSpPr>
          <p:cNvPr id="25" name="Group 24"/>
          <p:cNvGrpSpPr/>
          <p:nvPr/>
        </p:nvGrpSpPr>
        <p:grpSpPr>
          <a:xfrm>
            <a:off x="304800" y="5410200"/>
            <a:ext cx="8700052" cy="990600"/>
            <a:chOff x="304800" y="5410200"/>
            <a:chExt cx="8700052" cy="990600"/>
          </a:xfrm>
        </p:grpSpPr>
        <p:sp>
          <p:nvSpPr>
            <p:cNvPr id="15" name="Rectangle 14"/>
            <p:cNvSpPr/>
            <p:nvPr/>
          </p:nvSpPr>
          <p:spPr bwMode="auto">
            <a:xfrm>
              <a:off x="304800" y="5477470"/>
              <a:ext cx="2133600" cy="923330"/>
            </a:xfrm>
            <a:prstGeom prst="rect">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6350" lvl="1" algn="ctr"/>
              <a:r>
                <a:rPr lang="en-US" b="1" dirty="0" smtClean="0"/>
                <a:t>Comparative effectiveness review</a:t>
              </a:r>
            </a:p>
          </p:txBody>
        </p:sp>
        <p:sp>
          <p:nvSpPr>
            <p:cNvPr id="22" name="Rectangle 21"/>
            <p:cNvSpPr/>
            <p:nvPr/>
          </p:nvSpPr>
          <p:spPr>
            <a:xfrm>
              <a:off x="2743200" y="5410200"/>
              <a:ext cx="6261652" cy="954107"/>
            </a:xfrm>
            <a:prstGeom prst="rect">
              <a:avLst/>
            </a:prstGeom>
          </p:spPr>
          <p:txBody>
            <a:bodyPr wrap="square">
              <a:spAutoFit/>
            </a:bodyPr>
            <a:lstStyle/>
            <a:p>
              <a:r>
                <a:rPr lang="en-US" sz="1400" dirty="0" smtClean="0">
                  <a:latin typeface="Arial" pitchFamily="34" charset="0"/>
                  <a:cs typeface="Arial" pitchFamily="34" charset="0"/>
                </a:rPr>
                <a:t>A type of systematic review that depicts how the relative benefits and harms of a range of practice options compare in the context of real-world practice. They answer more than the narrow question of whether a single therapy is safe and effective. </a:t>
              </a:r>
              <a:endParaRPr lang="en-US" sz="14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the “unit” of evidence and how is evidence stored, retrieved and disseminated? </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11</a:t>
            </a:fld>
            <a:endParaRPr lang="en-US"/>
          </a:p>
        </p:txBody>
      </p:sp>
      <p:grpSp>
        <p:nvGrpSpPr>
          <p:cNvPr id="10" name="Group 9"/>
          <p:cNvGrpSpPr/>
          <p:nvPr/>
        </p:nvGrpSpPr>
        <p:grpSpPr>
          <a:xfrm>
            <a:off x="76200" y="1100137"/>
            <a:ext cx="8905875" cy="5376863"/>
            <a:chOff x="76200" y="1100137"/>
            <a:chExt cx="8905875" cy="5376863"/>
          </a:xfrm>
        </p:grpSpPr>
        <p:pic>
          <p:nvPicPr>
            <p:cNvPr id="14337" name="Picture 1"/>
            <p:cNvPicPr>
              <a:picLocks noChangeAspect="1" noChangeArrowheads="1"/>
            </p:cNvPicPr>
            <p:nvPr/>
          </p:nvPicPr>
          <p:blipFill>
            <a:blip r:embed="rId3"/>
            <a:srcRect/>
            <a:stretch>
              <a:fillRect/>
            </a:stretch>
          </p:blipFill>
          <p:spPr bwMode="auto">
            <a:xfrm>
              <a:off x="152400" y="4764484"/>
              <a:ext cx="7180263" cy="600075"/>
            </a:xfrm>
            <a:prstGeom prst="rect">
              <a:avLst/>
            </a:prstGeom>
            <a:noFill/>
            <a:ln w="9525">
              <a:noFill/>
              <a:miter lim="800000"/>
              <a:headEnd/>
              <a:tailEnd/>
            </a:ln>
            <a:effectLst/>
          </p:spPr>
        </p:pic>
        <p:pic>
          <p:nvPicPr>
            <p:cNvPr id="6" name="Picture 1"/>
            <p:cNvPicPr>
              <a:picLocks noChangeAspect="1" noChangeArrowheads="1"/>
            </p:cNvPicPr>
            <p:nvPr/>
          </p:nvPicPr>
          <p:blipFill>
            <a:blip r:embed="rId4"/>
            <a:srcRect/>
            <a:stretch>
              <a:fillRect/>
            </a:stretch>
          </p:blipFill>
          <p:spPr bwMode="auto">
            <a:xfrm>
              <a:off x="1371600" y="3502819"/>
              <a:ext cx="7610475" cy="1030287"/>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1676400" y="1100137"/>
              <a:ext cx="7199313" cy="969963"/>
            </a:xfrm>
            <a:prstGeom prst="rect">
              <a:avLst/>
            </a:prstGeom>
            <a:noFill/>
            <a:ln w="9525">
              <a:noFill/>
              <a:miter lim="800000"/>
              <a:headEnd/>
              <a:tailEnd/>
            </a:ln>
            <a:effectLst/>
          </p:spPr>
        </p:pic>
        <p:pic>
          <p:nvPicPr>
            <p:cNvPr id="8" name="Picture 3"/>
            <p:cNvPicPr>
              <a:picLocks noChangeAspect="1" noChangeArrowheads="1"/>
            </p:cNvPicPr>
            <p:nvPr/>
          </p:nvPicPr>
          <p:blipFill>
            <a:blip r:embed="rId6"/>
            <a:srcRect/>
            <a:stretch>
              <a:fillRect/>
            </a:stretch>
          </p:blipFill>
          <p:spPr bwMode="auto">
            <a:xfrm>
              <a:off x="152400" y="2301478"/>
              <a:ext cx="6580187" cy="969963"/>
            </a:xfrm>
            <a:prstGeom prst="rect">
              <a:avLst/>
            </a:prstGeom>
            <a:noFill/>
            <a:ln w="9525">
              <a:noFill/>
              <a:miter lim="800000"/>
              <a:headEnd/>
              <a:tailEnd/>
            </a:ln>
            <a:effectLst/>
          </p:spPr>
        </p:pic>
        <p:sp>
          <p:nvSpPr>
            <p:cNvPr id="14" name="TextBox 13"/>
            <p:cNvSpPr txBox="1"/>
            <p:nvPr/>
          </p:nvSpPr>
          <p:spPr>
            <a:xfrm>
              <a:off x="76200" y="1229380"/>
              <a:ext cx="1444626" cy="523220"/>
            </a:xfrm>
            <a:prstGeom prst="rect">
              <a:avLst/>
            </a:prstGeom>
            <a:noFill/>
          </p:spPr>
          <p:txBody>
            <a:bodyPr wrap="none" rtlCol="0">
              <a:spAutoFit/>
            </a:bodyPr>
            <a:lstStyle/>
            <a:p>
              <a:r>
                <a:rPr lang="en-US" sz="2800" dirty="0" smtClean="0">
                  <a:solidFill>
                    <a:srgbClr val="990000"/>
                  </a:solidFill>
                  <a:latin typeface="Arial" pitchFamily="34" charset="0"/>
                  <a:cs typeface="Arial" pitchFamily="34" charset="0"/>
                </a:rPr>
                <a:t>Storage</a:t>
              </a:r>
            </a:p>
          </p:txBody>
        </p:sp>
        <p:pic>
          <p:nvPicPr>
            <p:cNvPr id="16385" name="Picture 1"/>
            <p:cNvPicPr>
              <a:picLocks noChangeAspect="1" noChangeArrowheads="1"/>
            </p:cNvPicPr>
            <p:nvPr/>
          </p:nvPicPr>
          <p:blipFill>
            <a:blip r:embed="rId7"/>
            <a:srcRect/>
            <a:stretch>
              <a:fillRect/>
            </a:stretch>
          </p:blipFill>
          <p:spPr bwMode="auto">
            <a:xfrm>
              <a:off x="1905000" y="5595937"/>
              <a:ext cx="7048497" cy="881063"/>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 we determine the quality of </a:t>
            </a:r>
            <a:r>
              <a:rPr lang="en-US" sz="2800" dirty="0" smtClean="0"/>
              <a:t>evidence? </a:t>
            </a:r>
            <a:endParaRPr lang="en-US" sz="2800" dirty="0" smtClean="0"/>
          </a:p>
        </p:txBody>
      </p:sp>
      <p:sp>
        <p:nvSpPr>
          <p:cNvPr id="3" name="Content Placeholder 2"/>
          <p:cNvSpPr>
            <a:spLocks noGrp="1"/>
          </p:cNvSpPr>
          <p:nvPr>
            <p:ph idx="1"/>
          </p:nvPr>
        </p:nvSpPr>
        <p:spPr>
          <a:xfrm>
            <a:off x="152400" y="1003300"/>
            <a:ext cx="7086600" cy="5245100"/>
          </a:xfrm>
        </p:spPr>
        <p:txBody>
          <a:bodyPr>
            <a:normAutofit fontScale="92500" lnSpcReduction="20000"/>
          </a:bodyPr>
          <a:lstStyle/>
          <a:p>
            <a:r>
              <a:rPr lang="en-US" dirty="0" smtClean="0"/>
              <a:t>“Numerous hierarchies and typologies have proliferated – each with its own system of letters, codes and symbols (</a:t>
            </a:r>
            <a:r>
              <a:rPr lang="en-US" dirty="0" err="1" smtClean="0"/>
              <a:t>Schunemann</a:t>
            </a:r>
            <a:r>
              <a:rPr lang="en-US" dirty="0" smtClean="0"/>
              <a:t>, 2003). …the end result is greater confusion rather than clarification.” (IOM, 2008, p. 102)</a:t>
            </a:r>
          </a:p>
          <a:p>
            <a:r>
              <a:rPr lang="en-US" dirty="0" smtClean="0"/>
              <a:t>“</a:t>
            </a:r>
            <a:r>
              <a:rPr lang="en-US" dirty="0" smtClean="0"/>
              <a:t>Evidence hierarchies have helped raise awareness that some study designs are less subject to bias than others (</a:t>
            </a:r>
            <a:r>
              <a:rPr lang="en-US" dirty="0" err="1" smtClean="0"/>
              <a:t>Glasziou</a:t>
            </a:r>
            <a:r>
              <a:rPr lang="en-US" dirty="0" smtClean="0"/>
              <a:t> et al, 2004). Hierarchies, however, consider just the type of research study (e.g., RCTs or prospective observational studies) and not the quality of the individual studies (</a:t>
            </a:r>
            <a:r>
              <a:rPr lang="en-US" dirty="0" err="1" smtClean="0"/>
              <a:t>Poolman</a:t>
            </a:r>
            <a:r>
              <a:rPr lang="en-US" dirty="0" smtClean="0"/>
              <a:t> et al, 2006). Findings from a poorly conducted trial should not necessarily trump evidence from a nonrandomized study.” (IOM, 2008, p.102</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12</a:t>
            </a:fld>
            <a:endParaRPr lang="en-US"/>
          </a:p>
        </p:txBody>
      </p:sp>
      <p:pic>
        <p:nvPicPr>
          <p:cNvPr id="5" name="Picture 2"/>
          <p:cNvPicPr>
            <a:picLocks noChangeAspect="1" noChangeArrowheads="1"/>
          </p:cNvPicPr>
          <p:nvPr/>
        </p:nvPicPr>
        <p:blipFill>
          <a:blip r:embed="rId3"/>
          <a:srcRect/>
          <a:stretch>
            <a:fillRect/>
          </a:stretch>
        </p:blipFill>
        <p:spPr bwMode="auto">
          <a:xfrm>
            <a:off x="7391400" y="2362200"/>
            <a:ext cx="1539875" cy="2290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 we determine the quality of evidence? </a:t>
            </a:r>
            <a:endParaRPr lang="en-US" sz="2800" dirty="0"/>
          </a:p>
        </p:txBody>
      </p:sp>
      <p:sp>
        <p:nvSpPr>
          <p:cNvPr id="3" name="Slide Number Placeholder 2"/>
          <p:cNvSpPr>
            <a:spLocks noGrp="1"/>
          </p:cNvSpPr>
          <p:nvPr>
            <p:ph type="sldNum" sz="quarter" idx="12"/>
          </p:nvPr>
        </p:nvSpPr>
        <p:spPr/>
        <p:txBody>
          <a:bodyPr/>
          <a:lstStyle/>
          <a:p>
            <a:fld id="{BA4E6587-4BAD-485A-A689-5EAAEC994210}" type="slidenum">
              <a:rPr lang="en-US" smtClean="0"/>
              <a:pPr/>
              <a:t>13</a:t>
            </a:fld>
            <a:endParaRPr lang="en-US" dirty="0"/>
          </a:p>
        </p:txBody>
      </p:sp>
      <p:grpSp>
        <p:nvGrpSpPr>
          <p:cNvPr id="7" name="Group 6"/>
          <p:cNvGrpSpPr/>
          <p:nvPr/>
        </p:nvGrpSpPr>
        <p:grpSpPr>
          <a:xfrm>
            <a:off x="609600" y="914400"/>
            <a:ext cx="8229600" cy="5867400"/>
            <a:chOff x="609600" y="914400"/>
            <a:chExt cx="8229600" cy="5867400"/>
          </a:xfrm>
        </p:grpSpPr>
        <p:pic>
          <p:nvPicPr>
            <p:cNvPr id="1026" name="Picture 2"/>
            <p:cNvPicPr>
              <a:picLocks noChangeAspect="1" noChangeArrowheads="1"/>
            </p:cNvPicPr>
            <p:nvPr/>
          </p:nvPicPr>
          <p:blipFill>
            <a:blip r:embed="rId3"/>
            <a:srcRect/>
            <a:stretch>
              <a:fillRect/>
            </a:stretch>
          </p:blipFill>
          <p:spPr bwMode="auto">
            <a:xfrm>
              <a:off x="1219200" y="914400"/>
              <a:ext cx="6724650" cy="5346917"/>
            </a:xfrm>
            <a:prstGeom prst="rect">
              <a:avLst/>
            </a:prstGeom>
            <a:noFill/>
            <a:ln w="9525">
              <a:noFill/>
              <a:miter lim="800000"/>
              <a:headEnd/>
              <a:tailEnd/>
            </a:ln>
            <a:effectLst/>
          </p:spPr>
        </p:pic>
        <p:sp>
          <p:nvSpPr>
            <p:cNvPr id="1027" name="Rectangle 3"/>
            <p:cNvSpPr>
              <a:spLocks noChangeArrowheads="1"/>
            </p:cNvSpPr>
            <p:nvPr/>
          </p:nvSpPr>
          <p:spPr bwMode="auto">
            <a:xfrm>
              <a:off x="609600" y="6350913"/>
              <a:ext cx="822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From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Schunemann</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H.D., Best, G.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Vist</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 and A.D.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Oxman</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2003. Letters, numbers, symbols and words: How to communicate grades of evidence and recommendations. Canadian Medical Association Journal, 169(7): 677-680.</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role </a:t>
            </a:r>
            <a:r>
              <a:rPr lang="en-US" sz="2400" dirty="0" smtClean="0"/>
              <a:t>do methods </a:t>
            </a:r>
            <a:r>
              <a:rPr lang="en-US" sz="2400" dirty="0" smtClean="0"/>
              <a:t>play in determining quality of evidence? </a:t>
            </a:r>
            <a:endParaRPr lang="en-US" sz="2400"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14</a:t>
            </a:fld>
            <a:endParaRPr lang="en-US"/>
          </a:p>
        </p:txBody>
      </p:sp>
      <p:pic>
        <p:nvPicPr>
          <p:cNvPr id="12" name="Picture 2"/>
          <p:cNvPicPr>
            <a:picLocks noChangeAspect="1" noChangeArrowheads="1"/>
          </p:cNvPicPr>
          <p:nvPr/>
        </p:nvPicPr>
        <p:blipFill>
          <a:blip r:embed="rId3"/>
          <a:srcRect/>
          <a:stretch>
            <a:fillRect/>
          </a:stretch>
        </p:blipFill>
        <p:spPr bwMode="auto">
          <a:xfrm>
            <a:off x="2514600" y="4876800"/>
            <a:ext cx="3657600" cy="492788"/>
          </a:xfrm>
          <a:prstGeom prst="rect">
            <a:avLst/>
          </a:prstGeom>
          <a:noFill/>
          <a:ln w="9525">
            <a:noFill/>
            <a:miter lim="800000"/>
            <a:headEnd/>
            <a:tailEnd/>
          </a:ln>
          <a:effectLst/>
        </p:spPr>
      </p:pic>
      <p:grpSp>
        <p:nvGrpSpPr>
          <p:cNvPr id="23" name="Group 22"/>
          <p:cNvGrpSpPr/>
          <p:nvPr/>
        </p:nvGrpSpPr>
        <p:grpSpPr>
          <a:xfrm>
            <a:off x="266700" y="990600"/>
            <a:ext cx="3850641" cy="3644900"/>
            <a:chOff x="266700" y="990600"/>
            <a:chExt cx="3850641" cy="3644900"/>
          </a:xfrm>
        </p:grpSpPr>
        <p:pic>
          <p:nvPicPr>
            <p:cNvPr id="14" name="Picture 3"/>
            <p:cNvPicPr>
              <a:picLocks noChangeAspect="1" noChangeArrowheads="1"/>
            </p:cNvPicPr>
            <p:nvPr/>
          </p:nvPicPr>
          <p:blipFill>
            <a:blip r:embed="rId4"/>
            <a:srcRect/>
            <a:stretch>
              <a:fillRect/>
            </a:stretch>
          </p:blipFill>
          <p:spPr bwMode="auto">
            <a:xfrm>
              <a:off x="439420" y="2622815"/>
              <a:ext cx="3505200" cy="516690"/>
            </a:xfrm>
            <a:prstGeom prst="rect">
              <a:avLst/>
            </a:prstGeom>
            <a:noFill/>
            <a:ln w="9525">
              <a:noFill/>
              <a:miter lim="800000"/>
              <a:headEnd/>
              <a:tailEnd/>
            </a:ln>
            <a:effectLst/>
          </p:spPr>
        </p:pic>
        <p:pic>
          <p:nvPicPr>
            <p:cNvPr id="15" name="Picture 1"/>
            <p:cNvPicPr>
              <a:picLocks noChangeAspect="1" noChangeArrowheads="1"/>
            </p:cNvPicPr>
            <p:nvPr/>
          </p:nvPicPr>
          <p:blipFill>
            <a:blip r:embed="rId5"/>
            <a:srcRect/>
            <a:stretch>
              <a:fillRect/>
            </a:stretch>
          </p:blipFill>
          <p:spPr bwMode="auto">
            <a:xfrm>
              <a:off x="591820" y="3398552"/>
              <a:ext cx="3200400" cy="457200"/>
            </a:xfrm>
            <a:prstGeom prst="rect">
              <a:avLst/>
            </a:prstGeom>
            <a:noFill/>
            <a:ln w="9525">
              <a:noFill/>
              <a:miter lim="800000"/>
              <a:headEnd/>
              <a:tailEnd/>
            </a:ln>
            <a:effectLst/>
          </p:spPr>
        </p:pic>
        <p:pic>
          <p:nvPicPr>
            <p:cNvPr id="17" name="Picture 2"/>
            <p:cNvPicPr>
              <a:picLocks noChangeAspect="1" noChangeArrowheads="1"/>
            </p:cNvPicPr>
            <p:nvPr/>
          </p:nvPicPr>
          <p:blipFill>
            <a:blip r:embed="rId6"/>
            <a:srcRect/>
            <a:stretch>
              <a:fillRect/>
            </a:stretch>
          </p:blipFill>
          <p:spPr bwMode="auto">
            <a:xfrm>
              <a:off x="266700" y="990600"/>
              <a:ext cx="3850641" cy="593421"/>
            </a:xfrm>
            <a:prstGeom prst="rect">
              <a:avLst/>
            </a:prstGeom>
            <a:noFill/>
            <a:ln w="9525">
              <a:noFill/>
              <a:miter lim="800000"/>
              <a:headEnd/>
              <a:tailEnd/>
            </a:ln>
            <a:effectLst/>
          </p:spPr>
        </p:pic>
        <p:pic>
          <p:nvPicPr>
            <p:cNvPr id="18" name="Picture 2"/>
            <p:cNvPicPr>
              <a:picLocks noChangeAspect="1" noChangeArrowheads="1"/>
            </p:cNvPicPr>
            <p:nvPr/>
          </p:nvPicPr>
          <p:blipFill>
            <a:blip r:embed="rId7"/>
            <a:srcRect/>
            <a:stretch>
              <a:fillRect/>
            </a:stretch>
          </p:blipFill>
          <p:spPr bwMode="auto">
            <a:xfrm>
              <a:off x="287020" y="1843068"/>
              <a:ext cx="3810000" cy="5207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a:srcRect/>
            <a:stretch>
              <a:fillRect/>
            </a:stretch>
          </p:blipFill>
          <p:spPr bwMode="auto">
            <a:xfrm>
              <a:off x="402114" y="4114800"/>
              <a:ext cx="3579813" cy="520700"/>
            </a:xfrm>
            <a:prstGeom prst="rect">
              <a:avLst/>
            </a:prstGeom>
            <a:noFill/>
            <a:ln w="9525">
              <a:noFill/>
              <a:miter lim="800000"/>
              <a:headEnd/>
              <a:tailEnd/>
            </a:ln>
            <a:effectLst/>
          </p:spPr>
        </p:pic>
      </p:grpSp>
      <p:grpSp>
        <p:nvGrpSpPr>
          <p:cNvPr id="24" name="Group 23"/>
          <p:cNvGrpSpPr/>
          <p:nvPr/>
        </p:nvGrpSpPr>
        <p:grpSpPr>
          <a:xfrm>
            <a:off x="4724400" y="990600"/>
            <a:ext cx="3975176" cy="3657071"/>
            <a:chOff x="4724400" y="990600"/>
            <a:chExt cx="3975176" cy="3657071"/>
          </a:xfrm>
        </p:grpSpPr>
        <p:pic>
          <p:nvPicPr>
            <p:cNvPr id="3073" name="Picture 1"/>
            <p:cNvPicPr>
              <a:picLocks noChangeAspect="1" noChangeArrowheads="1"/>
            </p:cNvPicPr>
            <p:nvPr/>
          </p:nvPicPr>
          <p:blipFill>
            <a:blip r:embed="rId9"/>
            <a:srcRect/>
            <a:stretch>
              <a:fillRect/>
            </a:stretch>
          </p:blipFill>
          <p:spPr bwMode="auto">
            <a:xfrm>
              <a:off x="4806988" y="990600"/>
              <a:ext cx="3810000" cy="503506"/>
            </a:xfrm>
            <a:prstGeom prst="rect">
              <a:avLst/>
            </a:prstGeom>
            <a:noFill/>
            <a:ln w="9525">
              <a:noFill/>
              <a:miter lim="800000"/>
              <a:headEnd/>
              <a:tailEnd/>
            </a:ln>
            <a:effectLst/>
          </p:spPr>
        </p:pic>
        <p:pic>
          <p:nvPicPr>
            <p:cNvPr id="3074" name="Picture 2"/>
            <p:cNvPicPr>
              <a:picLocks noChangeAspect="1" noChangeArrowheads="1"/>
            </p:cNvPicPr>
            <p:nvPr/>
          </p:nvPicPr>
          <p:blipFill>
            <a:blip r:embed="rId10"/>
            <a:srcRect/>
            <a:stretch>
              <a:fillRect/>
            </a:stretch>
          </p:blipFill>
          <p:spPr bwMode="auto">
            <a:xfrm>
              <a:off x="4724400" y="3170795"/>
              <a:ext cx="3975176" cy="486697"/>
            </a:xfrm>
            <a:prstGeom prst="rect">
              <a:avLst/>
            </a:prstGeom>
            <a:noFill/>
            <a:ln w="9525">
              <a:noFill/>
              <a:miter lim="800000"/>
              <a:headEnd/>
              <a:tailEnd/>
            </a:ln>
            <a:effectLst/>
          </p:spPr>
        </p:pic>
        <p:pic>
          <p:nvPicPr>
            <p:cNvPr id="13" name="Picture 1"/>
            <p:cNvPicPr>
              <a:picLocks noChangeAspect="1" noChangeArrowheads="1"/>
            </p:cNvPicPr>
            <p:nvPr/>
          </p:nvPicPr>
          <p:blipFill>
            <a:blip r:embed="rId11"/>
            <a:srcRect/>
            <a:stretch>
              <a:fillRect/>
            </a:stretch>
          </p:blipFill>
          <p:spPr bwMode="auto">
            <a:xfrm>
              <a:off x="4743894" y="4114800"/>
              <a:ext cx="3936188" cy="532871"/>
            </a:xfrm>
            <a:prstGeom prst="rect">
              <a:avLst/>
            </a:prstGeom>
            <a:noFill/>
            <a:ln w="9525">
              <a:noFill/>
              <a:miter lim="800000"/>
              <a:headEnd/>
              <a:tailEnd/>
            </a:ln>
            <a:effectLst/>
          </p:spPr>
        </p:pic>
        <p:pic>
          <p:nvPicPr>
            <p:cNvPr id="20" name="Picture 2"/>
            <p:cNvPicPr>
              <a:picLocks noChangeAspect="1" noChangeArrowheads="1"/>
            </p:cNvPicPr>
            <p:nvPr/>
          </p:nvPicPr>
          <p:blipFill>
            <a:blip r:embed="rId12"/>
            <a:srcRect/>
            <a:stretch>
              <a:fillRect/>
            </a:stretch>
          </p:blipFill>
          <p:spPr bwMode="auto">
            <a:xfrm>
              <a:off x="5073688" y="1951414"/>
              <a:ext cx="3276600" cy="762073"/>
            </a:xfrm>
            <a:prstGeom prst="rect">
              <a:avLst/>
            </a:prstGeom>
            <a:noFill/>
            <a:ln w="9525">
              <a:noFill/>
              <a:miter lim="800000"/>
              <a:headEnd/>
              <a:tailEnd/>
            </a:ln>
            <a:effectLst/>
          </p:spPr>
        </p:pic>
      </p:grpSp>
      <p:grpSp>
        <p:nvGrpSpPr>
          <p:cNvPr id="22" name="Group 21"/>
          <p:cNvGrpSpPr/>
          <p:nvPr/>
        </p:nvGrpSpPr>
        <p:grpSpPr>
          <a:xfrm>
            <a:off x="304800" y="5638800"/>
            <a:ext cx="8305800" cy="891064"/>
            <a:chOff x="304800" y="5638800"/>
            <a:chExt cx="8305800" cy="891064"/>
          </a:xfrm>
        </p:grpSpPr>
        <p:cxnSp>
          <p:nvCxnSpPr>
            <p:cNvPr id="8" name="Straight Arrow Connector 7"/>
            <p:cNvCxnSpPr/>
            <p:nvPr/>
          </p:nvCxnSpPr>
          <p:spPr bwMode="auto">
            <a:xfrm>
              <a:off x="990600" y="5638800"/>
              <a:ext cx="7010400" cy="1588"/>
            </a:xfrm>
            <a:prstGeom prst="straightConnector1">
              <a:avLst/>
            </a:prstGeom>
            <a:solidFill>
              <a:schemeClr val="accent1"/>
            </a:solidFill>
            <a:ln w="101600" cap="flat" cmpd="sng" algn="ctr">
              <a:solidFill>
                <a:srgbClr val="990000"/>
              </a:solidFill>
              <a:prstDash val="solid"/>
              <a:round/>
              <a:headEnd type="arrow"/>
              <a:tailEnd type="arrow"/>
            </a:ln>
            <a:effectLst/>
          </p:spPr>
        </p:cxnSp>
        <p:sp>
          <p:nvSpPr>
            <p:cNvPr id="9" name="TextBox 8"/>
            <p:cNvSpPr txBox="1"/>
            <p:nvPr/>
          </p:nvSpPr>
          <p:spPr>
            <a:xfrm>
              <a:off x="7315200" y="5791200"/>
              <a:ext cx="1295400" cy="738664"/>
            </a:xfrm>
            <a:prstGeom prst="rect">
              <a:avLst/>
            </a:prstGeom>
            <a:noFill/>
          </p:spPr>
          <p:txBody>
            <a:bodyPr wrap="square" rtlCol="0">
              <a:spAutoFit/>
            </a:bodyPr>
            <a:lstStyle/>
            <a:p>
              <a:pPr algn="ctr"/>
              <a:r>
                <a:rPr lang="en-US" sz="1400" dirty="0" smtClean="0">
                  <a:latin typeface="Arial" pitchFamily="34" charset="0"/>
                  <a:cs typeface="Arial" pitchFamily="34" charset="0"/>
                </a:rPr>
                <a:t>Experiment as “Gold Standard”</a:t>
              </a:r>
              <a:endParaRPr lang="en-US" sz="1400" dirty="0" smtClean="0">
                <a:latin typeface="Arial" pitchFamily="34" charset="0"/>
                <a:cs typeface="Arial" pitchFamily="34" charset="0"/>
              </a:endParaRPr>
            </a:p>
          </p:txBody>
        </p:sp>
        <p:sp>
          <p:nvSpPr>
            <p:cNvPr id="16" name="TextBox 15"/>
            <p:cNvSpPr txBox="1"/>
            <p:nvPr/>
          </p:nvSpPr>
          <p:spPr>
            <a:xfrm>
              <a:off x="304800" y="5867400"/>
              <a:ext cx="1818126" cy="523220"/>
            </a:xfrm>
            <a:prstGeom prst="rect">
              <a:avLst/>
            </a:prstGeom>
            <a:noFill/>
          </p:spPr>
          <p:txBody>
            <a:bodyPr wrap="none" rtlCol="0">
              <a:spAutoFit/>
            </a:bodyPr>
            <a:lstStyle/>
            <a:p>
              <a:pPr algn="ctr"/>
              <a:r>
                <a:rPr lang="en-US" sz="1400" dirty="0" smtClean="0">
                  <a:latin typeface="Arial" pitchFamily="34" charset="0"/>
                  <a:cs typeface="Arial" pitchFamily="34" charset="0"/>
                </a:rPr>
                <a:t>Methodological</a:t>
              </a:r>
            </a:p>
            <a:p>
              <a:pPr algn="ctr"/>
              <a:r>
                <a:rPr lang="en-US" sz="1400" dirty="0" smtClean="0">
                  <a:latin typeface="Arial" pitchFamily="34" charset="0"/>
                  <a:cs typeface="Arial" pitchFamily="34" charset="0"/>
                </a:rPr>
                <a:t>Pluralist Pragmatists</a:t>
              </a:r>
              <a:endParaRPr lang="en-US" sz="1400" dirty="0" smtClean="0">
                <a:latin typeface="Arial" pitchFamily="34" charset="0"/>
                <a:cs typeface="Arial" pitchFamily="34" charset="0"/>
              </a:endParaRPr>
            </a:p>
          </p:txBody>
        </p:sp>
        <p:sp>
          <p:nvSpPr>
            <p:cNvPr id="21" name="TextBox 20"/>
            <p:cNvSpPr txBox="1"/>
            <p:nvPr/>
          </p:nvSpPr>
          <p:spPr>
            <a:xfrm>
              <a:off x="2590800" y="6096000"/>
              <a:ext cx="3717877" cy="400110"/>
            </a:xfrm>
            <a:prstGeom prst="rect">
              <a:avLst/>
            </a:prstGeom>
            <a:noFill/>
          </p:spPr>
          <p:txBody>
            <a:bodyPr wrap="none" rtlCol="0">
              <a:spAutoFit/>
            </a:bodyPr>
            <a:lstStyle/>
            <a:p>
              <a:r>
                <a:rPr lang="en-US" sz="2000" dirty="0" smtClean="0">
                  <a:solidFill>
                    <a:srgbClr val="990000"/>
                  </a:solidFill>
                  <a:latin typeface="Arial" pitchFamily="34" charset="0"/>
                  <a:cs typeface="Arial" pitchFamily="34" charset="0"/>
                </a:rPr>
                <a:t>Views on Evidence Hierarchies</a:t>
              </a:r>
              <a:endParaRPr lang="en-US" sz="2000" dirty="0" smtClean="0">
                <a:solidFill>
                  <a:srgbClr val="99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RCT “Gold Standard” </a:t>
            </a:r>
            <a:r>
              <a:rPr lang="en-US" sz="2800" dirty="0" smtClean="0"/>
              <a:t>View of Evidence Hierarchy</a:t>
            </a:r>
            <a:endParaRPr lang="en-US" sz="28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15</a:t>
            </a:fld>
            <a:endParaRPr lang="en-US" dirty="0"/>
          </a:p>
        </p:txBody>
      </p:sp>
      <p:pic>
        <p:nvPicPr>
          <p:cNvPr id="43010" name="Picture 2"/>
          <p:cNvPicPr>
            <a:picLocks noChangeAspect="1" noChangeArrowheads="1"/>
          </p:cNvPicPr>
          <p:nvPr/>
        </p:nvPicPr>
        <p:blipFill>
          <a:blip r:embed="rId3"/>
          <a:srcRect/>
          <a:stretch>
            <a:fillRect/>
          </a:stretch>
        </p:blipFill>
        <p:spPr bwMode="auto">
          <a:xfrm>
            <a:off x="533400" y="1981200"/>
            <a:ext cx="2667000" cy="3208989"/>
          </a:xfrm>
          <a:prstGeom prst="rect">
            <a:avLst/>
          </a:prstGeom>
          <a:noFill/>
          <a:ln w="9525">
            <a:noFill/>
            <a:miter lim="800000"/>
            <a:headEnd/>
            <a:tailEnd/>
          </a:ln>
          <a:effectLst/>
        </p:spPr>
      </p:pic>
      <p:sp>
        <p:nvSpPr>
          <p:cNvPr id="10" name="Rectangle 9"/>
          <p:cNvSpPr/>
          <p:nvPr/>
        </p:nvSpPr>
        <p:spPr>
          <a:xfrm>
            <a:off x="3657600" y="1447800"/>
            <a:ext cx="4572000" cy="4339650"/>
          </a:xfrm>
          <a:prstGeom prst="rect">
            <a:avLst/>
          </a:prstGeom>
        </p:spPr>
        <p:txBody>
          <a:bodyPr>
            <a:spAutoFit/>
          </a:bodyPr>
          <a:lstStyle/>
          <a:p>
            <a:pPr algn="ctr"/>
            <a:r>
              <a:rPr lang="en-US" sz="2800" dirty="0" smtClean="0"/>
              <a:t>“Well-designed and implemented randomized controlled trials are considered the “</a:t>
            </a:r>
            <a:r>
              <a:rPr lang="en-US" sz="2800" i="1" dirty="0" smtClean="0">
                <a:solidFill>
                  <a:srgbClr val="990000"/>
                </a:solidFill>
              </a:rPr>
              <a:t>gold standard</a:t>
            </a:r>
            <a:r>
              <a:rPr lang="en-US" sz="2800" dirty="0" smtClean="0"/>
              <a:t>” for evaluating an intervention’s effectiveness, in fields such as </a:t>
            </a:r>
            <a:r>
              <a:rPr lang="en-US" sz="2800" i="1" dirty="0" smtClean="0"/>
              <a:t>medicine</a:t>
            </a:r>
            <a:r>
              <a:rPr lang="en-US" sz="2800" dirty="0" smtClean="0"/>
              <a:t>, welfare and employment policy, and psychology.” </a:t>
            </a:r>
          </a:p>
          <a:p>
            <a:pPr algn="r"/>
            <a:endParaRPr lang="en-US" sz="1200" dirty="0" smtClean="0"/>
          </a:p>
          <a:p>
            <a:pPr algn="r"/>
            <a:r>
              <a:rPr lang="en-US" sz="1200" dirty="0" smtClean="0"/>
              <a:t>(U.S. D.O.E., 2003), p. 1. (emphasis added)</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 calcmode="lin" valueType="num">
                                      <p:cBhvr>
                                        <p:cTn id="12" dur="500" fill="hold"/>
                                        <p:tgtEl>
                                          <p:spTgt spid="43010"/>
                                        </p:tgtEl>
                                        <p:attrNameLst>
                                          <p:attrName>ppt_w</p:attrName>
                                        </p:attrNameLst>
                                      </p:cBhvr>
                                      <p:tavLst>
                                        <p:tav tm="0">
                                          <p:val>
                                            <p:fltVal val="0"/>
                                          </p:val>
                                        </p:tav>
                                        <p:tav tm="100000">
                                          <p:val>
                                            <p:strVal val="#ppt_w"/>
                                          </p:val>
                                        </p:tav>
                                      </p:tavLst>
                                    </p:anim>
                                    <p:anim calcmode="lin" valueType="num">
                                      <p:cBhvr>
                                        <p:cTn id="13" dur="500" fill="hold"/>
                                        <p:tgtEl>
                                          <p:spTgt spid="43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RCT “Gold Standard” View of Evidence Hierarchy</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16</a:t>
            </a:fld>
            <a:endParaRPr lang="en-US" dirty="0"/>
          </a:p>
        </p:txBody>
      </p:sp>
      <p:grpSp>
        <p:nvGrpSpPr>
          <p:cNvPr id="9" name="Group 8"/>
          <p:cNvGrpSpPr/>
          <p:nvPr/>
        </p:nvGrpSpPr>
        <p:grpSpPr>
          <a:xfrm>
            <a:off x="762000" y="1219200"/>
            <a:ext cx="7761510" cy="5536287"/>
            <a:chOff x="762000" y="1219200"/>
            <a:chExt cx="7761510" cy="5536287"/>
          </a:xfrm>
        </p:grpSpPr>
        <p:pic>
          <p:nvPicPr>
            <p:cNvPr id="40962" name="Picture 2"/>
            <p:cNvPicPr>
              <a:picLocks noChangeAspect="1" noChangeArrowheads="1"/>
            </p:cNvPicPr>
            <p:nvPr/>
          </p:nvPicPr>
          <p:blipFill>
            <a:blip r:embed="rId2"/>
            <a:srcRect/>
            <a:stretch>
              <a:fillRect/>
            </a:stretch>
          </p:blipFill>
          <p:spPr bwMode="auto">
            <a:xfrm>
              <a:off x="2057400" y="1219200"/>
              <a:ext cx="4959350" cy="679450"/>
            </a:xfrm>
            <a:prstGeom prst="rect">
              <a:avLst/>
            </a:prstGeom>
            <a:noFill/>
            <a:ln w="9525">
              <a:noFill/>
              <a:miter lim="800000"/>
              <a:headEnd/>
              <a:tailEnd/>
            </a:ln>
            <a:effectLst/>
          </p:spPr>
        </p:pic>
        <p:sp>
          <p:nvSpPr>
            <p:cNvPr id="6" name="Rectangle 5"/>
            <p:cNvSpPr/>
            <p:nvPr/>
          </p:nvSpPr>
          <p:spPr>
            <a:xfrm>
              <a:off x="838200" y="6324600"/>
              <a:ext cx="7391400" cy="430887"/>
            </a:xfrm>
            <a:prstGeom prst="rect">
              <a:avLst/>
            </a:prstGeom>
          </p:spPr>
          <p:txBody>
            <a:bodyPr wrap="square">
              <a:spAutoFit/>
            </a:bodyPr>
            <a:lstStyle/>
            <a:p>
              <a:r>
                <a:rPr lang="en-US" sz="1100" dirty="0" smtClean="0"/>
                <a:t>U.S. Department of Education, (2003). Identifying and implementing educational practices supported by rigorous evidence: A user friendly guide. Washington, D.C</a:t>
              </a:r>
              <a:r>
                <a:rPr lang="en-US" sz="1100" dirty="0" smtClean="0"/>
                <a:t>., p. v.</a:t>
              </a:r>
              <a:endParaRPr lang="en-US" sz="1100" dirty="0" smtClean="0"/>
            </a:p>
          </p:txBody>
        </p:sp>
        <p:pic>
          <p:nvPicPr>
            <p:cNvPr id="40963" name="Picture 3"/>
            <p:cNvPicPr>
              <a:picLocks noChangeAspect="1" noChangeArrowheads="1"/>
            </p:cNvPicPr>
            <p:nvPr/>
          </p:nvPicPr>
          <p:blipFill>
            <a:blip r:embed="rId3"/>
            <a:srcRect/>
            <a:stretch>
              <a:fillRect/>
            </a:stretch>
          </p:blipFill>
          <p:spPr bwMode="auto">
            <a:xfrm>
              <a:off x="762000" y="2590800"/>
              <a:ext cx="7761510" cy="2646363"/>
            </a:xfrm>
            <a:prstGeom prst="rect">
              <a:avLst/>
            </a:prstGeom>
            <a:noFill/>
            <a:ln w="9525">
              <a:noFill/>
              <a:miter lim="800000"/>
              <a:headEnd/>
              <a:tailEnd/>
            </a:ln>
            <a:effectLst/>
          </p:spPr>
        </p:pic>
      </p:grpSp>
      <p:sp>
        <p:nvSpPr>
          <p:cNvPr id="10" name="Oval 9"/>
          <p:cNvSpPr/>
          <p:nvPr/>
        </p:nvSpPr>
        <p:spPr bwMode="auto">
          <a:xfrm>
            <a:off x="838200" y="3581400"/>
            <a:ext cx="2743200" cy="649188"/>
          </a:xfrm>
          <a:prstGeom prst="ellipse">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13" name="Group 12"/>
          <p:cNvGrpSpPr/>
          <p:nvPr/>
        </p:nvGrpSpPr>
        <p:grpSpPr>
          <a:xfrm>
            <a:off x="2625995" y="3810000"/>
            <a:ext cx="6213205" cy="1552351"/>
            <a:chOff x="2625995" y="3810000"/>
            <a:chExt cx="6213205" cy="1552351"/>
          </a:xfrm>
        </p:grpSpPr>
        <p:sp>
          <p:nvSpPr>
            <p:cNvPr id="11" name="Oval 10"/>
            <p:cNvSpPr/>
            <p:nvPr/>
          </p:nvSpPr>
          <p:spPr bwMode="auto">
            <a:xfrm>
              <a:off x="6096000" y="3810000"/>
              <a:ext cx="2743200" cy="649188"/>
            </a:xfrm>
            <a:prstGeom prst="ellipse">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Curved Up Arrow 11"/>
            <p:cNvSpPr/>
            <p:nvPr/>
          </p:nvSpPr>
          <p:spPr bwMode="auto">
            <a:xfrm rot="180000">
              <a:off x="2625995" y="4371751"/>
              <a:ext cx="4191000" cy="990600"/>
            </a:xfrm>
            <a:prstGeom prst="curvedUp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RCT “Gold Standard” View of Evidence Hierarchy</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17</a:t>
            </a:fld>
            <a:endParaRPr lang="en-US" dirty="0"/>
          </a:p>
        </p:txBody>
      </p:sp>
      <p:pic>
        <p:nvPicPr>
          <p:cNvPr id="5" name="Picture 2"/>
          <p:cNvPicPr>
            <a:picLocks noChangeAspect="1" noChangeArrowheads="1"/>
          </p:cNvPicPr>
          <p:nvPr/>
        </p:nvPicPr>
        <p:blipFill>
          <a:blip r:embed="rId3"/>
          <a:srcRect/>
          <a:stretch>
            <a:fillRect/>
          </a:stretch>
        </p:blipFill>
        <p:spPr bwMode="auto">
          <a:xfrm>
            <a:off x="2057400" y="1219200"/>
            <a:ext cx="4959350" cy="679450"/>
          </a:xfrm>
          <a:prstGeom prst="rect">
            <a:avLst/>
          </a:prstGeom>
          <a:noFill/>
          <a:ln w="9525">
            <a:noFill/>
            <a:miter lim="800000"/>
            <a:headEnd/>
            <a:tailEnd/>
          </a:ln>
          <a:effectLst/>
        </p:spPr>
      </p:pic>
      <p:pic>
        <p:nvPicPr>
          <p:cNvPr id="41986" name="Picture 2"/>
          <p:cNvPicPr>
            <a:picLocks noChangeAspect="1" noChangeArrowheads="1"/>
          </p:cNvPicPr>
          <p:nvPr/>
        </p:nvPicPr>
        <p:blipFill>
          <a:blip r:embed="rId4"/>
          <a:srcRect/>
          <a:stretch>
            <a:fillRect/>
          </a:stretch>
        </p:blipFill>
        <p:spPr bwMode="auto">
          <a:xfrm>
            <a:off x="990600" y="2057400"/>
            <a:ext cx="6886595" cy="3122613"/>
          </a:xfrm>
          <a:prstGeom prst="rect">
            <a:avLst/>
          </a:prstGeom>
          <a:noFill/>
          <a:ln w="9525">
            <a:noFill/>
            <a:miter lim="800000"/>
            <a:headEnd/>
            <a:tailEnd/>
          </a:ln>
          <a:effectLst/>
        </p:spPr>
      </p:pic>
      <p:sp>
        <p:nvSpPr>
          <p:cNvPr id="7" name="Rectangle 6"/>
          <p:cNvSpPr/>
          <p:nvPr/>
        </p:nvSpPr>
        <p:spPr>
          <a:xfrm>
            <a:off x="838200" y="6324600"/>
            <a:ext cx="7391400" cy="430887"/>
          </a:xfrm>
          <a:prstGeom prst="rect">
            <a:avLst/>
          </a:prstGeom>
        </p:spPr>
        <p:txBody>
          <a:bodyPr wrap="square">
            <a:spAutoFit/>
          </a:bodyPr>
          <a:lstStyle/>
          <a:p>
            <a:r>
              <a:rPr lang="en-US" sz="1100" dirty="0" smtClean="0"/>
              <a:t>U.S. Department of Education, (2003). Identifying and implementing educational practices supported by rigorous evidence: A user friendly guide. Washington, D.C</a:t>
            </a:r>
            <a:r>
              <a:rPr lang="en-US" sz="1100" dirty="0" smtClean="0"/>
              <a:t>., p. v.</a:t>
            </a:r>
            <a:endParaRPr lang="en-US" sz="1100" dirty="0" smtClean="0"/>
          </a:p>
        </p:txBody>
      </p:sp>
      <p:pic>
        <p:nvPicPr>
          <p:cNvPr id="41987" name="Picture 3"/>
          <p:cNvPicPr>
            <a:picLocks noChangeAspect="1" noChangeArrowheads="1"/>
          </p:cNvPicPr>
          <p:nvPr/>
        </p:nvPicPr>
        <p:blipFill>
          <a:blip r:embed="rId5"/>
          <a:srcRect/>
          <a:stretch>
            <a:fillRect/>
          </a:stretch>
        </p:blipFill>
        <p:spPr bwMode="auto">
          <a:xfrm>
            <a:off x="990600" y="5334000"/>
            <a:ext cx="6858000" cy="408692"/>
          </a:xfrm>
          <a:prstGeom prst="rect">
            <a:avLst/>
          </a:prstGeom>
          <a:noFill/>
          <a:ln w="9525">
            <a:noFill/>
            <a:miter lim="800000"/>
            <a:headEnd/>
            <a:tailEnd/>
          </a:ln>
          <a:effectLst/>
        </p:spPr>
      </p:pic>
      <p:sp>
        <p:nvSpPr>
          <p:cNvPr id="9" name="Oval 8"/>
          <p:cNvSpPr/>
          <p:nvPr/>
        </p:nvSpPr>
        <p:spPr bwMode="auto">
          <a:xfrm>
            <a:off x="4267200" y="5181600"/>
            <a:ext cx="1905000" cy="762000"/>
          </a:xfrm>
          <a:prstGeom prst="ellipse">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13" name="Group 12"/>
          <p:cNvGrpSpPr/>
          <p:nvPr/>
        </p:nvGrpSpPr>
        <p:grpSpPr>
          <a:xfrm>
            <a:off x="4267200" y="1828800"/>
            <a:ext cx="1905000" cy="3352800"/>
            <a:chOff x="4267200" y="1828800"/>
            <a:chExt cx="1905000" cy="3352800"/>
          </a:xfrm>
        </p:grpSpPr>
        <p:sp>
          <p:nvSpPr>
            <p:cNvPr id="11" name="Oval 10"/>
            <p:cNvSpPr/>
            <p:nvPr/>
          </p:nvSpPr>
          <p:spPr bwMode="auto">
            <a:xfrm>
              <a:off x="4267200" y="1828800"/>
              <a:ext cx="1905000" cy="762000"/>
            </a:xfrm>
            <a:prstGeom prst="ellipse">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Up Arrow 11"/>
            <p:cNvSpPr/>
            <p:nvPr/>
          </p:nvSpPr>
          <p:spPr bwMode="auto">
            <a:xfrm>
              <a:off x="5029200" y="2667000"/>
              <a:ext cx="381000" cy="2514600"/>
            </a:xfrm>
            <a:prstGeom prst="upArrow">
              <a:avLst/>
            </a:prstGeom>
            <a:solidFill>
              <a:schemeClr val="accent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RCT “Gold Standard” View of Evidence Hierarchy</a:t>
            </a:r>
            <a:endParaRPr lang="en-US" dirty="0"/>
          </a:p>
        </p:txBody>
      </p:sp>
      <p:sp>
        <p:nvSpPr>
          <p:cNvPr id="3" name="Content Placeholder 2"/>
          <p:cNvSpPr>
            <a:spLocks noGrp="1"/>
          </p:cNvSpPr>
          <p:nvPr>
            <p:ph idx="1"/>
          </p:nvPr>
        </p:nvSpPr>
        <p:spPr>
          <a:xfrm>
            <a:off x="228600" y="1066800"/>
            <a:ext cx="8763000" cy="4724400"/>
          </a:xfrm>
        </p:spPr>
        <p:txBody>
          <a:bodyPr/>
          <a:lstStyle/>
          <a:p>
            <a:pPr marL="0" indent="0">
              <a:buNone/>
            </a:pPr>
            <a:r>
              <a:rPr lang="en-US" sz="2000" dirty="0" smtClean="0"/>
              <a:t>“The </a:t>
            </a:r>
            <a:r>
              <a:rPr lang="en-US" sz="2000" dirty="0" smtClean="0"/>
              <a:t>revised PART guidance this year underscores the need for agencies to think about the most appropriate type of evaluation to demonstrate the effectiveness of their programs. As such, </a:t>
            </a:r>
            <a:r>
              <a:rPr lang="en-US" sz="2000" i="1" dirty="0" smtClean="0">
                <a:solidFill>
                  <a:srgbClr val="990000"/>
                </a:solidFill>
              </a:rPr>
              <a:t>the guidance points to the randomized controlled trial (RCT) as an example of the best type of evaluation to demonstrate actual program impact. </a:t>
            </a:r>
            <a:r>
              <a:rPr lang="en-US" sz="2000" dirty="0" smtClean="0"/>
              <a:t>(emphasis added) </a:t>
            </a:r>
            <a:r>
              <a:rPr lang="en-US" sz="2000" dirty="0" smtClean="0"/>
              <a:t>Yet</a:t>
            </a:r>
            <a:r>
              <a:rPr lang="en-US" sz="2000" dirty="0" smtClean="0"/>
              <a:t>, RCTs are not suitable for every program and generally can be employed only under very specific circumstances. Therefore, agencies often will need to consider alternative evaluation methodologies</a:t>
            </a:r>
            <a:r>
              <a:rPr lang="en-US" sz="2000" dirty="0" smtClean="0"/>
              <a:t>. ” (p. 1)</a:t>
            </a:r>
          </a:p>
          <a:p>
            <a:pPr marL="0" indent="0">
              <a:buNone/>
            </a:pPr>
            <a:r>
              <a:rPr lang="en-US" sz="2000" dirty="0" smtClean="0"/>
              <a:t>Well-designed and implemented RCTs are considered the </a:t>
            </a:r>
            <a:r>
              <a:rPr lang="en-US" sz="2000" i="1" dirty="0" smtClean="0">
                <a:solidFill>
                  <a:srgbClr val="990000"/>
                </a:solidFill>
              </a:rPr>
              <a:t>gold standard </a:t>
            </a:r>
            <a:r>
              <a:rPr lang="en-US" sz="2000" dirty="0" smtClean="0"/>
              <a:t>(emphasis added) for evaluating an intervention’s effectiveness across many diverse fields of human inquiry, such as medicine, welfare and employment, psychology, and education. (p. 4).”</a:t>
            </a:r>
            <a:endParaRPr lang="en-US" sz="2000" dirty="0" smtClean="0"/>
          </a:p>
          <a:p>
            <a:pPr marL="0" indent="0" algn="r">
              <a:buNone/>
            </a:pPr>
            <a:endParaRPr lang="en-US" sz="1600" dirty="0" smtClean="0"/>
          </a:p>
          <a:p>
            <a:pPr marL="0" indent="0" algn="r">
              <a:buNone/>
            </a:pPr>
            <a:r>
              <a:rPr lang="en-US" sz="1600" dirty="0" smtClean="0"/>
              <a:t>OMB PART Evaluation Guidance written by </a:t>
            </a:r>
          </a:p>
          <a:p>
            <a:pPr marL="0" indent="0" algn="r">
              <a:buNone/>
            </a:pPr>
            <a:r>
              <a:rPr lang="en-US" sz="1600" i="1" dirty="0" smtClean="0">
                <a:solidFill>
                  <a:srgbClr val="990000"/>
                </a:solidFill>
              </a:rPr>
              <a:t>The Coalition for Evidence-Based Policy</a:t>
            </a:r>
            <a:endParaRPr lang="en-US" sz="1600" i="1" dirty="0">
              <a:solidFill>
                <a:srgbClr val="990000"/>
              </a:solidFill>
            </a:endParaRPr>
          </a:p>
        </p:txBody>
      </p:sp>
      <p:sp>
        <p:nvSpPr>
          <p:cNvPr id="4" name="Slide Number Placeholder 3"/>
          <p:cNvSpPr>
            <a:spLocks noGrp="1"/>
          </p:cNvSpPr>
          <p:nvPr>
            <p:ph type="sldNum" sz="quarter" idx="12"/>
          </p:nvPr>
        </p:nvSpPr>
        <p:spPr/>
        <p:txBody>
          <a:bodyPr/>
          <a:lstStyle/>
          <a:p>
            <a:fld id="{BA4E6587-4BAD-485A-A689-5EAAEC994210}" type="slidenum">
              <a:rPr lang="en-US" smtClean="0"/>
              <a:pPr/>
              <a:t>18</a:t>
            </a:fld>
            <a:endParaRPr lang="en-US" dirty="0"/>
          </a:p>
        </p:txBody>
      </p:sp>
      <p:sp>
        <p:nvSpPr>
          <p:cNvPr id="6" name="Rectangle 5"/>
          <p:cNvSpPr/>
          <p:nvPr/>
        </p:nvSpPr>
        <p:spPr>
          <a:xfrm>
            <a:off x="1143000" y="3733800"/>
            <a:ext cx="7696200" cy="584775"/>
          </a:xfrm>
          <a:prstGeom prst="rect">
            <a:avLst/>
          </a:prstGeom>
          <a:solidFill>
            <a:schemeClr val="bg1"/>
          </a:solidFill>
          <a:ln>
            <a:solidFill>
              <a:schemeClr val="tx1"/>
            </a:solidFill>
          </a:ln>
        </p:spPr>
        <p:txBody>
          <a:bodyPr wrap="square">
            <a:spAutoFit/>
          </a:bodyPr>
          <a:lstStyle/>
          <a:p>
            <a:r>
              <a:rPr lang="en-US" sz="3200" dirty="0" smtClean="0"/>
              <a:t>RCTs are considered the </a:t>
            </a:r>
            <a:r>
              <a:rPr lang="en-US" sz="3200" i="1" dirty="0" smtClean="0">
                <a:solidFill>
                  <a:srgbClr val="990000"/>
                </a:solidFill>
              </a:rPr>
              <a:t>gold standard </a:t>
            </a:r>
            <a:endParaRPr lang="en-US" sz="3200" dirty="0"/>
          </a:p>
        </p:txBody>
      </p:sp>
      <p:pic>
        <p:nvPicPr>
          <p:cNvPr id="46082" name="Picture 2"/>
          <p:cNvPicPr>
            <a:picLocks noChangeAspect="1" noChangeArrowheads="1"/>
          </p:cNvPicPr>
          <p:nvPr/>
        </p:nvPicPr>
        <p:blipFill>
          <a:blip r:embed="rId3"/>
          <a:srcRect/>
          <a:stretch>
            <a:fillRect/>
          </a:stretch>
        </p:blipFill>
        <p:spPr bwMode="auto">
          <a:xfrm>
            <a:off x="353704" y="4953000"/>
            <a:ext cx="4419600" cy="1027912"/>
          </a:xfrm>
          <a:prstGeom prst="rect">
            <a:avLst/>
          </a:prstGeom>
          <a:noFill/>
          <a:ln w="9525">
            <a:noFill/>
            <a:miter lim="800000"/>
            <a:headEnd/>
            <a:tailEnd/>
          </a:ln>
          <a:effectLst/>
        </p:spPr>
      </p:pic>
      <p:sp>
        <p:nvSpPr>
          <p:cNvPr id="9" name="TextBox 8"/>
          <p:cNvSpPr txBox="1"/>
          <p:nvPr/>
        </p:nvSpPr>
        <p:spPr>
          <a:xfrm>
            <a:off x="228600" y="1143000"/>
            <a:ext cx="7162800" cy="2062103"/>
          </a:xfrm>
          <a:prstGeom prst="rect">
            <a:avLst/>
          </a:prstGeom>
          <a:solidFill>
            <a:schemeClr val="bg1"/>
          </a:solidFill>
          <a:ln>
            <a:solidFill>
              <a:schemeClr val="tx1"/>
            </a:solidFill>
          </a:ln>
        </p:spPr>
        <p:txBody>
          <a:bodyPr wrap="square" rtlCol="0">
            <a:spAutoFit/>
          </a:bodyPr>
          <a:lstStyle/>
          <a:p>
            <a:r>
              <a:rPr lang="en-US" sz="3200" i="1" dirty="0" smtClean="0">
                <a:solidFill>
                  <a:srgbClr val="990000"/>
                </a:solidFill>
              </a:rPr>
              <a:t>the guidance points to the randomized controlled trial (RCT) as an example of the best type of evaluation to demonstrate actual program impact.</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nimClr>
                                      <p:cBhvr override="childStyle">
                                        <p:cTn dur="1" fill="hold" display="0" masterRel="nextClick" afterEffect="1"/>
                                        <p:tgtEl>
                                          <p:spTgt spid="3"/>
                                        </p:tgtEl>
                                        <p:attrNameLst>
                                          <p:attrName>ppt_c</p:attrName>
                                        </p:attrNameLst>
                                      </p:cBhvr>
                                      <p:to>
                                        <a:srgbClr val="EAEAEA"/>
                                      </p:to>
                                    </p:animClr>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Pluralist Pragmatist View of Evidence Hierarchies</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19</a:t>
            </a:fld>
            <a:endParaRPr lang="en-US" dirty="0"/>
          </a:p>
        </p:txBody>
      </p:sp>
      <p:pic>
        <p:nvPicPr>
          <p:cNvPr id="5" name="Picture 2"/>
          <p:cNvPicPr>
            <a:picLocks noChangeAspect="1" noChangeArrowheads="1"/>
          </p:cNvPicPr>
          <p:nvPr/>
        </p:nvPicPr>
        <p:blipFill>
          <a:blip r:embed="rId2"/>
          <a:srcRect/>
          <a:stretch>
            <a:fillRect/>
          </a:stretch>
        </p:blipFill>
        <p:spPr bwMode="auto">
          <a:xfrm>
            <a:off x="7924800" y="5257800"/>
            <a:ext cx="976428" cy="1452563"/>
          </a:xfrm>
          <a:prstGeom prst="rect">
            <a:avLst/>
          </a:prstGeom>
          <a:noFill/>
          <a:ln w="9525">
            <a:noFill/>
            <a:miter lim="800000"/>
            <a:headEnd/>
            <a:tailEnd/>
          </a:ln>
          <a:effectLst/>
        </p:spPr>
      </p:pic>
      <p:sp>
        <p:nvSpPr>
          <p:cNvPr id="7" name="Rectangle 6"/>
          <p:cNvSpPr/>
          <p:nvPr/>
        </p:nvSpPr>
        <p:spPr>
          <a:xfrm>
            <a:off x="304800" y="1142999"/>
            <a:ext cx="8382000" cy="4616648"/>
          </a:xfrm>
          <a:prstGeom prst="rect">
            <a:avLst/>
          </a:prstGeom>
        </p:spPr>
        <p:txBody>
          <a:bodyPr wrap="square">
            <a:spAutoFit/>
          </a:bodyPr>
          <a:lstStyle/>
          <a:p>
            <a:r>
              <a:rPr lang="en-US" sz="2100" dirty="0" smtClean="0"/>
              <a:t>“</a:t>
            </a:r>
            <a:r>
              <a:rPr lang="en-US" sz="2100" dirty="0" smtClean="0">
                <a:solidFill>
                  <a:srgbClr val="990000"/>
                </a:solidFill>
              </a:rPr>
              <a:t>RCTs</a:t>
            </a:r>
            <a:r>
              <a:rPr lang="en-US" sz="2100" dirty="0" smtClean="0"/>
              <a:t> can answer questions about the efficacy of screening, preventive, and therapeutic interventions… </a:t>
            </a:r>
            <a:r>
              <a:rPr lang="en-US" sz="2100" dirty="0" smtClean="0">
                <a:solidFill>
                  <a:srgbClr val="990000"/>
                </a:solidFill>
              </a:rPr>
              <a:t>Observational studies </a:t>
            </a:r>
            <a:r>
              <a:rPr lang="en-US" sz="2100" dirty="0" smtClean="0"/>
              <a:t>are generally the most appropriate for answering questions related to prognosis, diagnostic accuracy, incidence, prevalence, and etiology (Chou and </a:t>
            </a:r>
            <a:r>
              <a:rPr lang="en-US" sz="2100" dirty="0" err="1" smtClean="0"/>
              <a:t>Helfand</a:t>
            </a:r>
            <a:r>
              <a:rPr lang="en-US" sz="2100" dirty="0" smtClean="0"/>
              <a:t>, 2005; </a:t>
            </a:r>
            <a:r>
              <a:rPr lang="en-US" sz="2100" dirty="0" err="1" smtClean="0"/>
              <a:t>Tatsioni</a:t>
            </a:r>
            <a:r>
              <a:rPr lang="en-US" sz="2100" dirty="0" smtClean="0"/>
              <a:t> et al., 2005). </a:t>
            </a:r>
            <a:r>
              <a:rPr lang="en-US" sz="2100" dirty="0" smtClean="0">
                <a:solidFill>
                  <a:srgbClr val="990000"/>
                </a:solidFill>
              </a:rPr>
              <a:t>Cohort studies and case series </a:t>
            </a:r>
            <a:r>
              <a:rPr lang="en-US" sz="2100" dirty="0" smtClean="0"/>
              <a:t>are useful for examining long-term outcomes because RCTs may not monitor patients beyond the primary outcome of interest or for rare outcomes because they generally have small numbers of participants. Case series are often used, for example, to identify the potential long-term harms of new types of radiotherapy. Similarly, the best evidence on potential harms related to oral contraceptive use (e.g., an increased risk of </a:t>
            </a:r>
            <a:r>
              <a:rPr lang="en-US" sz="2100" dirty="0" err="1" smtClean="0"/>
              <a:t>thromboembolism</a:t>
            </a:r>
            <a:r>
              <a:rPr lang="en-US" sz="2100" dirty="0" smtClean="0"/>
              <a:t>) may be from </a:t>
            </a:r>
            <a:r>
              <a:rPr lang="en-US" sz="2100" dirty="0" smtClean="0">
                <a:solidFill>
                  <a:srgbClr val="990000"/>
                </a:solidFill>
              </a:rPr>
              <a:t>nonrandomized cohort studies or </a:t>
            </a:r>
            <a:r>
              <a:rPr lang="en-US" sz="2100" dirty="0" err="1" smtClean="0">
                <a:solidFill>
                  <a:srgbClr val="990000"/>
                </a:solidFill>
              </a:rPr>
              <a:t>casecontrol</a:t>
            </a:r>
            <a:r>
              <a:rPr lang="en-US" sz="2100" dirty="0" smtClean="0">
                <a:solidFill>
                  <a:srgbClr val="990000"/>
                </a:solidFill>
              </a:rPr>
              <a:t> studies </a:t>
            </a:r>
            <a:r>
              <a:rPr lang="en-US" sz="2100" dirty="0" smtClean="0"/>
              <a:t>(</a:t>
            </a:r>
            <a:r>
              <a:rPr lang="en-US" sz="2100" dirty="0" err="1" smtClean="0"/>
              <a:t>Glasziou</a:t>
            </a:r>
            <a:r>
              <a:rPr lang="en-US" sz="2100" dirty="0" smtClean="0"/>
              <a:t> et al., 2004).” (IOM, 2008, p. 91)</a:t>
            </a: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Some Questions About Evidence</a:t>
            </a:r>
            <a:endParaRPr lang="en-US" dirty="0"/>
          </a:p>
        </p:txBody>
      </p:sp>
      <p:sp>
        <p:nvSpPr>
          <p:cNvPr id="3" name="Content Placeholder 2"/>
          <p:cNvSpPr>
            <a:spLocks noGrp="1"/>
          </p:cNvSpPr>
          <p:nvPr>
            <p:ph idx="1"/>
          </p:nvPr>
        </p:nvSpPr>
        <p:spPr>
          <a:xfrm>
            <a:off x="152400" y="1155700"/>
            <a:ext cx="8839200" cy="5245100"/>
          </a:xfrm>
        </p:spPr>
        <p:txBody>
          <a:bodyPr>
            <a:normAutofit/>
          </a:bodyPr>
          <a:lstStyle/>
          <a:p>
            <a:r>
              <a:rPr lang="en-US" dirty="0" smtClean="0"/>
              <a:t>Where did this evidence movement come from?</a:t>
            </a:r>
          </a:p>
          <a:p>
            <a:r>
              <a:rPr lang="en-US" dirty="0" smtClean="0"/>
              <a:t>Why is there so much emphasis on it today? </a:t>
            </a:r>
          </a:p>
          <a:p>
            <a:r>
              <a:rPr lang="en-US" dirty="0" smtClean="0"/>
              <a:t>What is the relationship among evidence-based practice, practice-driven </a:t>
            </a:r>
            <a:r>
              <a:rPr lang="en-US" dirty="0" smtClean="0"/>
              <a:t>evidence and </a:t>
            </a:r>
            <a:r>
              <a:rPr lang="en-US" dirty="0" smtClean="0"/>
              <a:t>research-practice </a:t>
            </a:r>
            <a:r>
              <a:rPr lang="en-US" dirty="0" smtClean="0"/>
              <a:t>integration? </a:t>
            </a:r>
            <a:endParaRPr lang="en-US" dirty="0" smtClean="0"/>
          </a:p>
          <a:p>
            <a:r>
              <a:rPr lang="en-US" dirty="0" smtClean="0"/>
              <a:t>What constitutes evidence and how do we know it when we see it? </a:t>
            </a:r>
          </a:p>
          <a:p>
            <a:r>
              <a:rPr lang="en-US" dirty="0" smtClean="0"/>
              <a:t>What is the “unit” of evidence?</a:t>
            </a:r>
          </a:p>
          <a:p>
            <a:r>
              <a:rPr lang="en-US" dirty="0" smtClean="0"/>
              <a:t>How is evidence stored, retrieved and disseminated? </a:t>
            </a:r>
          </a:p>
        </p:txBody>
      </p:sp>
      <p:sp>
        <p:nvSpPr>
          <p:cNvPr id="4" name="Slide Number Placeholder 3"/>
          <p:cNvSpPr>
            <a:spLocks noGrp="1"/>
          </p:cNvSpPr>
          <p:nvPr>
            <p:ph type="sldNum" sz="quarter" idx="12"/>
          </p:nvPr>
        </p:nvSpPr>
        <p:spPr/>
        <p:txBody>
          <a:bodyPr/>
          <a:lstStyle/>
          <a:p>
            <a:fld id="{BA4E6587-4BAD-485A-A689-5EAAEC994210}"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Pluralist Pragmatist View of Evidence Hierarchies</a:t>
            </a:r>
            <a:endParaRPr lang="en-US" sz="2800" dirty="0"/>
          </a:p>
        </p:txBody>
      </p:sp>
      <p:sp>
        <p:nvSpPr>
          <p:cNvPr id="3" name="Content Placeholder 2"/>
          <p:cNvSpPr>
            <a:spLocks noGrp="1"/>
          </p:cNvSpPr>
          <p:nvPr>
            <p:ph idx="1"/>
          </p:nvPr>
        </p:nvSpPr>
        <p:spPr>
          <a:xfrm>
            <a:off x="152400" y="1752600"/>
            <a:ext cx="8839200" cy="4191000"/>
          </a:xfrm>
        </p:spPr>
        <p:txBody>
          <a:bodyPr/>
          <a:lstStyle/>
          <a:p>
            <a:r>
              <a:rPr lang="en-US" sz="2100" dirty="0" smtClean="0"/>
              <a:t>Randomized control group trials (RCTs) are not the </a:t>
            </a:r>
            <a:r>
              <a:rPr lang="en-US" sz="2100" u="sng" dirty="0" smtClean="0"/>
              <a:t>only</a:t>
            </a:r>
            <a:r>
              <a:rPr lang="en-US" sz="2100" dirty="0" smtClean="0"/>
              <a:t> studies capable of generating understandings of causality</a:t>
            </a:r>
            <a:r>
              <a:rPr lang="en-US" sz="2100" dirty="0" smtClean="0"/>
              <a:t>.</a:t>
            </a:r>
          </a:p>
          <a:p>
            <a:r>
              <a:rPr lang="en-US" sz="2100" dirty="0" smtClean="0"/>
              <a:t>RCTs are not always </a:t>
            </a:r>
            <a:r>
              <a:rPr lang="en-US" sz="2100" u="sng" dirty="0" smtClean="0"/>
              <a:t>best</a:t>
            </a:r>
            <a:r>
              <a:rPr lang="en-US" sz="2100" dirty="0" smtClean="0"/>
              <a:t> for determining causality and can be misleading. </a:t>
            </a:r>
            <a:endParaRPr lang="en-US" sz="2100" dirty="0" smtClean="0"/>
          </a:p>
          <a:p>
            <a:r>
              <a:rPr lang="en-US" sz="2100" dirty="0" smtClean="0"/>
              <a:t>RCTs should sometimes be ruled out for reasons of </a:t>
            </a:r>
            <a:r>
              <a:rPr lang="en-US" sz="2100" u="sng" dirty="0" smtClean="0"/>
              <a:t>ethics</a:t>
            </a:r>
            <a:r>
              <a:rPr lang="en-US" sz="2100" dirty="0" smtClean="0"/>
              <a:t>.</a:t>
            </a:r>
          </a:p>
          <a:p>
            <a:r>
              <a:rPr lang="en-US" sz="2100" dirty="0" smtClean="0"/>
              <a:t>In some cases, data sources are insufficient for RCTs. Pilot, experimental, and exploratory education, health, and social programs are often small enough in </a:t>
            </a:r>
            <a:r>
              <a:rPr lang="en-US" sz="2100" u="sng" dirty="0" smtClean="0"/>
              <a:t>scale</a:t>
            </a:r>
            <a:r>
              <a:rPr lang="en-US" sz="2100" dirty="0" smtClean="0"/>
              <a:t> to preclude use of RCTs as an evaluation methodology, however important it may be to examine causality </a:t>
            </a:r>
            <a:r>
              <a:rPr lang="en-US" sz="2100" dirty="0" smtClean="0"/>
              <a:t>pr</a:t>
            </a:r>
            <a:r>
              <a:rPr lang="en-US" sz="2100" dirty="0" smtClean="0"/>
              <a:t>ior to wider implementation.</a:t>
            </a:r>
            <a:endParaRPr lang="en-US" sz="2100" dirty="0" smtClean="0"/>
          </a:p>
          <a:p>
            <a:r>
              <a:rPr lang="en-US" sz="2100" dirty="0" smtClean="0"/>
              <a:t>Actual practice and many published examples demonstrate that alternative and mixed methods are rigorous and scientific. </a:t>
            </a:r>
            <a:endParaRPr lang="en-US" sz="21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20</a:t>
            </a:fld>
            <a:endParaRPr lang="en-US" dirty="0"/>
          </a:p>
        </p:txBody>
      </p:sp>
      <p:sp>
        <p:nvSpPr>
          <p:cNvPr id="5" name="Rectangle 4"/>
          <p:cNvSpPr/>
          <p:nvPr/>
        </p:nvSpPr>
        <p:spPr>
          <a:xfrm>
            <a:off x="914400" y="6135469"/>
            <a:ext cx="7391400" cy="646331"/>
          </a:xfrm>
          <a:prstGeom prst="rect">
            <a:avLst/>
          </a:prstGeom>
        </p:spPr>
        <p:txBody>
          <a:bodyPr wrap="square">
            <a:spAutoFit/>
          </a:bodyPr>
          <a:lstStyle/>
          <a:p>
            <a:r>
              <a:rPr lang="en-US" sz="1200" dirty="0" smtClean="0"/>
              <a:t>American Evaluation Association Response To U. S. Department of Education Notice of proposed priority, </a:t>
            </a:r>
            <a:r>
              <a:rPr lang="en-US" sz="1200" i="1" dirty="0" smtClean="0"/>
              <a:t>Federal Register </a:t>
            </a:r>
            <a:r>
              <a:rPr lang="en-US" sz="1200" dirty="0" smtClean="0"/>
              <a:t>RIN 1890-ZA00</a:t>
            </a:r>
            <a:r>
              <a:rPr lang="en-US" sz="1200" i="1" dirty="0" smtClean="0"/>
              <a:t>,</a:t>
            </a:r>
            <a:r>
              <a:rPr lang="en-US" sz="1200" dirty="0" smtClean="0"/>
              <a:t> November 4, 2003 "Scientifically Based Evaluation Methods."  </a:t>
            </a:r>
            <a:r>
              <a:rPr lang="en-US" sz="1200" dirty="0" smtClean="0">
                <a:hlinkClick r:id="rId2"/>
              </a:rPr>
              <a:t>http://</a:t>
            </a:r>
            <a:r>
              <a:rPr lang="en-US" sz="1200" dirty="0" smtClean="0">
                <a:hlinkClick r:id="rId2"/>
              </a:rPr>
              <a:t>www.eval.org/doestatement.htm</a:t>
            </a:r>
            <a:r>
              <a:rPr lang="en-US" sz="1200" dirty="0" smtClean="0"/>
              <a:t> </a:t>
            </a:r>
            <a:endParaRPr lang="en-US" sz="1200" dirty="0" smtClean="0"/>
          </a:p>
        </p:txBody>
      </p:sp>
      <p:pic>
        <p:nvPicPr>
          <p:cNvPr id="6" name="Picture 2"/>
          <p:cNvPicPr>
            <a:picLocks noChangeAspect="1" noChangeArrowheads="1"/>
          </p:cNvPicPr>
          <p:nvPr/>
        </p:nvPicPr>
        <p:blipFill>
          <a:blip r:embed="rId3"/>
          <a:srcRect/>
          <a:stretch>
            <a:fillRect/>
          </a:stretch>
        </p:blipFill>
        <p:spPr bwMode="auto">
          <a:xfrm>
            <a:off x="1752600" y="914400"/>
            <a:ext cx="5334000" cy="8220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Pluralist Pragmatist View of Evidence Hierarchies</a:t>
            </a:r>
            <a:endParaRPr lang="en-US" sz="2800" dirty="0"/>
          </a:p>
        </p:txBody>
      </p:sp>
      <p:sp>
        <p:nvSpPr>
          <p:cNvPr id="3" name="Content Placeholder 2"/>
          <p:cNvSpPr>
            <a:spLocks noGrp="1"/>
          </p:cNvSpPr>
          <p:nvPr>
            <p:ph idx="1"/>
          </p:nvPr>
        </p:nvSpPr>
        <p:spPr>
          <a:xfrm>
            <a:off x="152400" y="1828800"/>
            <a:ext cx="8839200" cy="3810000"/>
          </a:xfrm>
        </p:spPr>
        <p:txBody>
          <a:bodyPr/>
          <a:lstStyle/>
          <a:p>
            <a:pPr marL="0" indent="0">
              <a:buNone/>
            </a:pPr>
            <a:r>
              <a:rPr lang="en-US" sz="3200" dirty="0" smtClean="0"/>
              <a:t>While we appreciate the value of experimental designs as an evaluation method, we believe that a judgment of “best,” as specified in the proposed language, does not adequately account for </a:t>
            </a:r>
            <a:r>
              <a:rPr lang="en-US" sz="3200" dirty="0" smtClean="0">
                <a:solidFill>
                  <a:srgbClr val="990000"/>
                </a:solidFill>
              </a:rPr>
              <a:t>other methods of evaluation that might be as or more appropriate depending on the specific education program</a:t>
            </a:r>
            <a:r>
              <a:rPr lang="en-US" sz="3200" dirty="0" smtClean="0"/>
              <a:t>. </a:t>
            </a:r>
            <a:endParaRPr lang="en-US" sz="36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21</a:t>
            </a:fld>
            <a:endParaRPr lang="en-US" dirty="0"/>
          </a:p>
        </p:txBody>
      </p:sp>
      <p:sp>
        <p:nvSpPr>
          <p:cNvPr id="5" name="Rectangle 4"/>
          <p:cNvSpPr/>
          <p:nvPr/>
        </p:nvSpPr>
        <p:spPr>
          <a:xfrm>
            <a:off x="1143000" y="6182380"/>
            <a:ext cx="7010400" cy="523220"/>
          </a:xfrm>
          <a:prstGeom prst="rect">
            <a:avLst/>
          </a:prstGeom>
        </p:spPr>
        <p:txBody>
          <a:bodyPr wrap="square">
            <a:spAutoFit/>
          </a:bodyPr>
          <a:lstStyle/>
          <a:p>
            <a:r>
              <a:rPr lang="en-US" sz="1400" dirty="0" smtClean="0"/>
              <a:t>American Educational Research </a:t>
            </a:r>
            <a:r>
              <a:rPr lang="en-US" sz="1400" dirty="0" smtClean="0"/>
              <a:t>Association, (2003). Resolution </a:t>
            </a:r>
            <a:r>
              <a:rPr lang="en-US" sz="1400" dirty="0" smtClean="0"/>
              <a:t>on the Essential Elements of Scientifically-based Research. </a:t>
            </a:r>
            <a:r>
              <a:rPr lang="en-US" sz="1400" dirty="0" smtClean="0">
                <a:hlinkClick r:id="rId2"/>
              </a:rPr>
              <a:t>http://</a:t>
            </a:r>
            <a:r>
              <a:rPr lang="en-US" sz="1400" dirty="0" smtClean="0">
                <a:hlinkClick r:id="rId2"/>
              </a:rPr>
              <a:t>www.eval.org/doeaera.htm</a:t>
            </a:r>
            <a:r>
              <a:rPr lang="en-US" sz="1400" dirty="0" smtClean="0"/>
              <a:t> </a:t>
            </a:r>
            <a:endParaRPr lang="en-US" sz="1400" dirty="0"/>
          </a:p>
        </p:txBody>
      </p:sp>
      <p:pic>
        <p:nvPicPr>
          <p:cNvPr id="44034" name="Picture 2"/>
          <p:cNvPicPr>
            <a:picLocks noChangeAspect="1" noChangeArrowheads="1"/>
          </p:cNvPicPr>
          <p:nvPr/>
        </p:nvPicPr>
        <p:blipFill>
          <a:blip r:embed="rId3"/>
          <a:srcRect/>
          <a:stretch>
            <a:fillRect/>
          </a:stretch>
        </p:blipFill>
        <p:spPr bwMode="auto">
          <a:xfrm>
            <a:off x="2133600" y="1155700"/>
            <a:ext cx="4630737" cy="520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Pluralist Pragmatist View of Evidence Hierarchies</a:t>
            </a:r>
            <a:endParaRPr lang="en-US" dirty="0"/>
          </a:p>
        </p:txBody>
      </p:sp>
      <p:sp>
        <p:nvSpPr>
          <p:cNvPr id="3" name="Content Placeholder 2"/>
          <p:cNvSpPr>
            <a:spLocks noGrp="1"/>
          </p:cNvSpPr>
          <p:nvPr>
            <p:ph idx="1"/>
          </p:nvPr>
        </p:nvSpPr>
        <p:spPr>
          <a:xfrm>
            <a:off x="152400" y="2362200"/>
            <a:ext cx="8839200" cy="3886200"/>
          </a:xfrm>
        </p:spPr>
        <p:txBody>
          <a:bodyPr/>
          <a:lstStyle/>
          <a:p>
            <a:r>
              <a:rPr lang="en-US" sz="2000" dirty="0" smtClean="0"/>
              <a:t>RCTs </a:t>
            </a:r>
            <a:r>
              <a:rPr lang="en-US" sz="2000" dirty="0" smtClean="0"/>
              <a:t>are weak with respect to the goal of program improvement. </a:t>
            </a:r>
            <a:endParaRPr lang="en-US" sz="2000" dirty="0" smtClean="0"/>
          </a:p>
          <a:p>
            <a:r>
              <a:rPr lang="en-US" sz="2000" dirty="0" smtClean="0"/>
              <a:t>RCTs do not by themselves explicitly address construct validity</a:t>
            </a:r>
            <a:r>
              <a:rPr lang="en-US" sz="2000" dirty="0" smtClean="0"/>
              <a:t>.</a:t>
            </a:r>
          </a:p>
          <a:p>
            <a:r>
              <a:rPr lang="en-US" sz="2000" dirty="0" smtClean="0"/>
              <a:t>RCTs are weak with respect to </a:t>
            </a:r>
            <a:r>
              <a:rPr lang="en-US" sz="2000" dirty="0" err="1" smtClean="0"/>
              <a:t>generalizability</a:t>
            </a:r>
            <a:r>
              <a:rPr lang="en-US" sz="2000" dirty="0" smtClean="0"/>
              <a:t> or external validity</a:t>
            </a:r>
            <a:r>
              <a:rPr lang="en-US" sz="2000" dirty="0" smtClean="0"/>
              <a:t>.</a:t>
            </a:r>
          </a:p>
          <a:p>
            <a:r>
              <a:rPr lang="en-US" sz="2000" dirty="0" smtClean="0"/>
              <a:t>Addressing RCTs’ validity problems often entails investment in companion program evaluations that have methodological designs other than RCTs. </a:t>
            </a:r>
            <a:endParaRPr lang="en-US" sz="2000" dirty="0" smtClean="0"/>
          </a:p>
          <a:p>
            <a:r>
              <a:rPr lang="en-US" sz="2000" dirty="0" smtClean="0"/>
              <a:t>The importance of mixed methods</a:t>
            </a:r>
            <a:r>
              <a:rPr lang="en-US" sz="2000" dirty="0" smtClean="0"/>
              <a:t>.</a:t>
            </a:r>
          </a:p>
          <a:p>
            <a:r>
              <a:rPr lang="en-US" sz="2000" dirty="0" smtClean="0"/>
              <a:t>The need to address feasibility and resource issues realistically</a:t>
            </a:r>
            <a:r>
              <a:rPr lang="en-US" sz="2000" dirty="0" smtClean="0"/>
              <a:t>.</a:t>
            </a:r>
          </a:p>
          <a:p>
            <a:r>
              <a:rPr lang="en-US" sz="2000" dirty="0" smtClean="0"/>
              <a:t>The need to address equity and human subjects concerns realistically.</a:t>
            </a:r>
            <a:endParaRPr lang="en-US" sz="20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22</a:t>
            </a:fld>
            <a:endParaRPr lang="en-US" dirty="0"/>
          </a:p>
        </p:txBody>
      </p:sp>
      <p:pic>
        <p:nvPicPr>
          <p:cNvPr id="45058" name="Picture 2"/>
          <p:cNvPicPr>
            <a:picLocks noChangeAspect="1" noChangeArrowheads="1"/>
          </p:cNvPicPr>
          <p:nvPr/>
        </p:nvPicPr>
        <p:blipFill>
          <a:blip r:embed="rId2"/>
          <a:srcRect/>
          <a:stretch>
            <a:fillRect/>
          </a:stretch>
        </p:blipFill>
        <p:spPr bwMode="auto">
          <a:xfrm>
            <a:off x="1447800" y="1143000"/>
            <a:ext cx="6489700" cy="1000125"/>
          </a:xfrm>
          <a:prstGeom prst="rect">
            <a:avLst/>
          </a:prstGeom>
          <a:noFill/>
          <a:ln w="9525">
            <a:noFill/>
            <a:miter lim="800000"/>
            <a:headEnd/>
            <a:tailEnd/>
          </a:ln>
          <a:effectLst/>
        </p:spPr>
      </p:pic>
      <p:sp>
        <p:nvSpPr>
          <p:cNvPr id="6" name="Rectangle 5"/>
          <p:cNvSpPr/>
          <p:nvPr/>
        </p:nvSpPr>
        <p:spPr>
          <a:xfrm>
            <a:off x="914400" y="6172200"/>
            <a:ext cx="7239000" cy="461665"/>
          </a:xfrm>
          <a:prstGeom prst="rect">
            <a:avLst/>
          </a:prstGeom>
        </p:spPr>
        <p:txBody>
          <a:bodyPr wrap="square">
            <a:spAutoFit/>
          </a:bodyPr>
          <a:lstStyle/>
          <a:p>
            <a:r>
              <a:rPr lang="en-US" sz="1200" dirty="0" smtClean="0"/>
              <a:t>Evaluation Policy Task </a:t>
            </a:r>
            <a:r>
              <a:rPr lang="en-US" sz="1200" dirty="0" smtClean="0"/>
              <a:t>Force (2008). Comments on What </a:t>
            </a:r>
            <a:r>
              <a:rPr lang="en-US" sz="1200" dirty="0" smtClean="0"/>
              <a:t>Constitutes Strong Evidence of a Program’s </a:t>
            </a:r>
            <a:r>
              <a:rPr lang="en-US" sz="1200" dirty="0" smtClean="0"/>
              <a:t>Effectiveness? American </a:t>
            </a:r>
            <a:r>
              <a:rPr lang="en-US" sz="1200" dirty="0" smtClean="0"/>
              <a:t>Evaluation </a:t>
            </a:r>
            <a:r>
              <a:rPr lang="en-US" sz="1200" dirty="0" smtClean="0"/>
              <a:t>Association</a:t>
            </a:r>
            <a:r>
              <a:rPr lang="en-US" sz="1200" dirty="0" smtClean="0"/>
              <a:t>. </a:t>
            </a:r>
            <a:r>
              <a:rPr lang="en-US" sz="1200" dirty="0" smtClean="0">
                <a:hlinkClick r:id="rId3"/>
              </a:rPr>
              <a:t>http://</a:t>
            </a:r>
            <a:r>
              <a:rPr lang="en-US" sz="1200" dirty="0" smtClean="0">
                <a:hlinkClick r:id="rId3"/>
              </a:rPr>
              <a:t>www.eval.org/aea08.omb.guidance.responseF.pdf</a:t>
            </a:r>
            <a:r>
              <a:rPr lang="en-US" sz="1200"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Reformulating the Evidence Hierarchy Debate</a:t>
            </a:r>
            <a:endParaRPr lang="en-US" sz="2800" dirty="0"/>
          </a:p>
        </p:txBody>
      </p:sp>
      <p:sp>
        <p:nvSpPr>
          <p:cNvPr id="3" name="Content Placeholder 2"/>
          <p:cNvSpPr>
            <a:spLocks noGrp="1"/>
          </p:cNvSpPr>
          <p:nvPr>
            <p:ph idx="1"/>
          </p:nvPr>
        </p:nvSpPr>
        <p:spPr/>
        <p:txBody>
          <a:bodyPr/>
          <a:lstStyle/>
          <a:p>
            <a:r>
              <a:rPr lang="en-US" dirty="0" smtClean="0"/>
              <a:t>This struggle has been difficult</a:t>
            </a:r>
          </a:p>
          <a:p>
            <a:r>
              <a:rPr lang="en-US" dirty="0" smtClean="0"/>
              <a:t>It doesn’t need to be this hard</a:t>
            </a:r>
          </a:p>
          <a:p>
            <a:r>
              <a:rPr lang="en-US" dirty="0" smtClean="0"/>
              <a:t>The </a:t>
            </a:r>
            <a:r>
              <a:rPr lang="en-US" dirty="0" smtClean="0"/>
              <a:t>danger right now is </a:t>
            </a:r>
            <a:r>
              <a:rPr lang="en-US" i="1" dirty="0" err="1" smtClean="0">
                <a:solidFill>
                  <a:srgbClr val="990000"/>
                </a:solidFill>
              </a:rPr>
              <a:t>overadvocacy</a:t>
            </a:r>
            <a:r>
              <a:rPr lang="en-US" dirty="0" smtClean="0"/>
              <a:t> </a:t>
            </a:r>
            <a:r>
              <a:rPr lang="en-US" dirty="0" smtClean="0"/>
              <a:t>of RCTs as the basis of evidence</a:t>
            </a:r>
          </a:p>
          <a:p>
            <a:r>
              <a:rPr lang="en-US" dirty="0" smtClean="0"/>
              <a:t>The problem is not </a:t>
            </a:r>
            <a:r>
              <a:rPr lang="en-US" i="1" dirty="0" smtClean="0">
                <a:solidFill>
                  <a:srgbClr val="990000"/>
                </a:solidFill>
              </a:rPr>
              <a:t>whether</a:t>
            </a:r>
            <a:r>
              <a:rPr lang="en-US" dirty="0" smtClean="0"/>
              <a:t> to use RCTs, it’s </a:t>
            </a:r>
            <a:r>
              <a:rPr lang="en-US" i="1" dirty="0" smtClean="0">
                <a:solidFill>
                  <a:srgbClr val="990000"/>
                </a:solidFill>
              </a:rPr>
              <a:t>when</a:t>
            </a:r>
            <a:r>
              <a:rPr lang="en-US" dirty="0" smtClean="0"/>
              <a:t> they should be used in the life of a program</a:t>
            </a:r>
          </a:p>
          <a:p>
            <a:r>
              <a:rPr lang="en-US" dirty="0" smtClean="0"/>
              <a:t>Or in other words a major problem is…</a:t>
            </a:r>
            <a:endParaRPr lang="en-US" dirty="0" smtClean="0"/>
          </a:p>
          <a:p>
            <a:pPr algn="ctr">
              <a:buNone/>
            </a:pPr>
            <a:r>
              <a:rPr lang="en-US" dirty="0" smtClean="0"/>
              <a:t/>
            </a:r>
            <a:br>
              <a:rPr lang="en-US" dirty="0" smtClean="0"/>
            </a:br>
            <a:r>
              <a:rPr lang="en-US" sz="4000" dirty="0" smtClean="0">
                <a:solidFill>
                  <a:srgbClr val="990000"/>
                </a:solidFill>
              </a:rPr>
              <a:t>Premature Experimentation</a:t>
            </a:r>
            <a:endParaRPr lang="en-US" dirty="0" smtClean="0">
              <a:solidFill>
                <a:srgbClr val="990000"/>
              </a:solidFill>
            </a:endParaRPr>
          </a:p>
        </p:txBody>
      </p:sp>
      <p:sp>
        <p:nvSpPr>
          <p:cNvPr id="4" name="Slide Number Placeholder 3"/>
          <p:cNvSpPr>
            <a:spLocks noGrp="1"/>
          </p:cNvSpPr>
          <p:nvPr>
            <p:ph type="sldNum" sz="quarter" idx="12"/>
          </p:nvPr>
        </p:nvSpPr>
        <p:spPr/>
        <p:txBody>
          <a:bodyPr/>
          <a:lstStyle/>
          <a:p>
            <a:fld id="{BA4E6587-4BAD-485A-A689-5EAAEC994210}"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does the move to an evidence focus influence our thinking about evaluation?</a:t>
            </a:r>
            <a:endParaRPr lang="en-US" sz="2400" dirty="0" smtClean="0"/>
          </a:p>
        </p:txBody>
      </p:sp>
      <p:sp>
        <p:nvSpPr>
          <p:cNvPr id="3" name="Content Placeholder 2"/>
          <p:cNvSpPr>
            <a:spLocks noGrp="1"/>
          </p:cNvSpPr>
          <p:nvPr>
            <p:ph idx="1"/>
          </p:nvPr>
        </p:nvSpPr>
        <p:spPr/>
        <p:txBody>
          <a:bodyPr/>
          <a:lstStyle/>
          <a:p>
            <a:r>
              <a:rPr lang="en-US" sz="2400" dirty="0" smtClean="0"/>
              <a:t>Suggests that we need a </a:t>
            </a:r>
            <a:r>
              <a:rPr lang="en-US" sz="2400" i="1" dirty="0" smtClean="0">
                <a:solidFill>
                  <a:srgbClr val="990000"/>
                </a:solidFill>
              </a:rPr>
              <a:t>reframing</a:t>
            </a:r>
            <a:r>
              <a:rPr lang="en-US" sz="2400" dirty="0" smtClean="0"/>
              <a:t> of evaluation</a:t>
            </a:r>
          </a:p>
          <a:p>
            <a:r>
              <a:rPr lang="en-US" sz="2400" dirty="0" smtClean="0"/>
              <a:t>Premise: a fundamental problem with the </a:t>
            </a:r>
            <a:r>
              <a:rPr lang="en-US" sz="2400" dirty="0" err="1" smtClean="0"/>
              <a:t>overadvocacy</a:t>
            </a:r>
            <a:r>
              <a:rPr lang="en-US" sz="2400" dirty="0" smtClean="0"/>
              <a:t> of RCTs is that the proponents have only </a:t>
            </a:r>
            <a:r>
              <a:rPr lang="en-US" sz="2400" i="1" u="sng" dirty="0" smtClean="0">
                <a:solidFill>
                  <a:srgbClr val="990000"/>
                </a:solidFill>
              </a:rPr>
              <a:t>selectively adopted </a:t>
            </a:r>
            <a:r>
              <a:rPr lang="en-US" sz="2400" dirty="0" smtClean="0"/>
              <a:t>what makes the biomedical research model so effective</a:t>
            </a:r>
          </a:p>
          <a:p>
            <a:pPr lvl="1"/>
            <a:r>
              <a:rPr lang="en-US" sz="2000" dirty="0" smtClean="0"/>
              <a:t>They have adopted the emphasis on RCTs as a scientifically rigorous way to assess program effectiveness</a:t>
            </a:r>
          </a:p>
          <a:p>
            <a:r>
              <a:rPr lang="en-US" sz="2400" dirty="0" smtClean="0"/>
              <a:t>But they have </a:t>
            </a:r>
            <a:r>
              <a:rPr lang="en-US" sz="2400" u="sng" dirty="0" smtClean="0">
                <a:solidFill>
                  <a:srgbClr val="990000"/>
                </a:solidFill>
              </a:rPr>
              <a:t>not</a:t>
            </a:r>
            <a:r>
              <a:rPr lang="en-US" sz="2400" dirty="0" smtClean="0"/>
              <a:t> adopted the entire supporting system that has made that possible</a:t>
            </a:r>
          </a:p>
          <a:p>
            <a:pPr lvl="1"/>
            <a:r>
              <a:rPr lang="en-US" sz="2000" dirty="0" smtClean="0"/>
              <a:t>The supporting system of evidence norms and phased trials that provide a necessary foundation for RCTs</a:t>
            </a:r>
          </a:p>
          <a:p>
            <a:r>
              <a:rPr lang="en-US" sz="2400" dirty="0" smtClean="0"/>
              <a:t>There is a scientific rigorous basis for adopting this broader system that preserves a central role for RCTs but </a:t>
            </a:r>
            <a:r>
              <a:rPr lang="en-US" sz="2400" i="1" dirty="0" smtClean="0">
                <a:solidFill>
                  <a:srgbClr val="990000"/>
                </a:solidFill>
              </a:rPr>
              <a:t>puts them in their appropriate place</a:t>
            </a:r>
            <a:r>
              <a:rPr lang="en-US" sz="2400" dirty="0" smtClean="0"/>
              <a:t> in the larger evidence-generating endeavor…</a:t>
            </a:r>
            <a:endParaRPr lang="en-US" sz="24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Potential Reframing</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25</a:t>
            </a:fld>
            <a:endParaRPr lang="en-US" dirty="0"/>
          </a:p>
        </p:txBody>
      </p:sp>
      <p:grpSp>
        <p:nvGrpSpPr>
          <p:cNvPr id="17" name="Group 16"/>
          <p:cNvGrpSpPr/>
          <p:nvPr/>
        </p:nvGrpSpPr>
        <p:grpSpPr>
          <a:xfrm>
            <a:off x="2286000" y="838200"/>
            <a:ext cx="6511481" cy="2057400"/>
            <a:chOff x="2286000" y="838200"/>
            <a:chExt cx="6511481" cy="2057400"/>
          </a:xfrm>
        </p:grpSpPr>
        <p:pic>
          <p:nvPicPr>
            <p:cNvPr id="49159" name="Picture 7"/>
            <p:cNvPicPr>
              <a:picLocks noChangeAspect="1" noChangeArrowheads="1"/>
            </p:cNvPicPr>
            <p:nvPr/>
          </p:nvPicPr>
          <p:blipFill>
            <a:blip r:embed="rId3"/>
            <a:srcRect/>
            <a:stretch>
              <a:fillRect/>
            </a:stretch>
          </p:blipFill>
          <p:spPr bwMode="auto">
            <a:xfrm>
              <a:off x="7239000" y="838200"/>
              <a:ext cx="1558481" cy="2057400"/>
            </a:xfrm>
            <a:prstGeom prst="rect">
              <a:avLst/>
            </a:prstGeom>
            <a:noFill/>
            <a:ln w="9525">
              <a:noFill/>
              <a:miter lim="800000"/>
              <a:headEnd/>
              <a:tailEnd/>
            </a:ln>
            <a:effectLst/>
          </p:spPr>
        </p:pic>
        <p:sp>
          <p:nvSpPr>
            <p:cNvPr id="12" name="Rectangle 11"/>
            <p:cNvSpPr/>
            <p:nvPr/>
          </p:nvSpPr>
          <p:spPr>
            <a:xfrm>
              <a:off x="2286000" y="1066800"/>
              <a:ext cx="4419600" cy="954107"/>
            </a:xfrm>
            <a:prstGeom prst="rect">
              <a:avLst/>
            </a:prstGeom>
          </p:spPr>
          <p:txBody>
            <a:bodyPr wrap="square">
              <a:spAutoFit/>
            </a:bodyPr>
            <a:lstStyle/>
            <a:p>
              <a:pPr algn="ctr"/>
              <a:r>
                <a:rPr lang="en-US" sz="2800" b="1" dirty="0" smtClean="0">
                  <a:solidFill>
                    <a:srgbClr val="990000"/>
                  </a:solidFill>
                </a:rPr>
                <a:t>An evolutionary systems thinking approach</a:t>
              </a:r>
            </a:p>
          </p:txBody>
        </p:sp>
      </p:grpSp>
      <p:grpSp>
        <p:nvGrpSpPr>
          <p:cNvPr id="18" name="Group 17"/>
          <p:cNvGrpSpPr/>
          <p:nvPr/>
        </p:nvGrpSpPr>
        <p:grpSpPr>
          <a:xfrm>
            <a:off x="304800" y="2057400"/>
            <a:ext cx="6248400" cy="1943219"/>
            <a:chOff x="304800" y="2057400"/>
            <a:chExt cx="6248400" cy="1943219"/>
          </a:xfrm>
        </p:grpSpPr>
        <p:pic>
          <p:nvPicPr>
            <p:cNvPr id="49154" name="Picture 2"/>
            <p:cNvPicPr>
              <a:picLocks noChangeAspect="1" noChangeArrowheads="1"/>
            </p:cNvPicPr>
            <p:nvPr/>
          </p:nvPicPr>
          <p:blipFill>
            <a:blip r:embed="rId4"/>
            <a:srcRect/>
            <a:stretch>
              <a:fillRect/>
            </a:stretch>
          </p:blipFill>
          <p:spPr bwMode="auto">
            <a:xfrm>
              <a:off x="304800" y="2057400"/>
              <a:ext cx="6248400" cy="1318022"/>
            </a:xfrm>
            <a:prstGeom prst="rect">
              <a:avLst/>
            </a:prstGeom>
            <a:noFill/>
            <a:ln w="9525">
              <a:noFill/>
              <a:miter lim="800000"/>
              <a:headEnd/>
              <a:tailEnd/>
            </a:ln>
            <a:effectLst/>
          </p:spPr>
        </p:pic>
        <p:sp>
          <p:nvSpPr>
            <p:cNvPr id="14" name="TextBox 13"/>
            <p:cNvSpPr txBox="1"/>
            <p:nvPr/>
          </p:nvSpPr>
          <p:spPr>
            <a:xfrm>
              <a:off x="362826" y="3200400"/>
              <a:ext cx="6114174" cy="800219"/>
            </a:xfrm>
            <a:prstGeom prst="rect">
              <a:avLst/>
            </a:prstGeom>
            <a:noFill/>
          </p:spPr>
          <p:txBody>
            <a:bodyPr wrap="none" rtlCol="0">
              <a:spAutoFit/>
            </a:bodyPr>
            <a:lstStyle/>
            <a:p>
              <a:r>
                <a:rPr lang="en-US" dirty="0" smtClean="0">
                  <a:solidFill>
                    <a:srgbClr val="990000"/>
                  </a:solidFill>
                  <a:latin typeface="Arial" pitchFamily="34" charset="0"/>
                  <a:cs typeface="Arial" pitchFamily="34" charset="0"/>
                </a:rPr>
                <a:t>Phylogeny</a:t>
              </a:r>
              <a:endParaRPr lang="en-US" sz="1400" dirty="0" smtClean="0">
                <a:solidFill>
                  <a:srgbClr val="990000"/>
                </a:solidFill>
                <a:latin typeface="Arial" pitchFamily="34" charset="0"/>
                <a:cs typeface="Arial" pitchFamily="34" charset="0"/>
              </a:endParaRPr>
            </a:p>
            <a:p>
              <a:r>
                <a:rPr lang="en-US" sz="1400" dirty="0" smtClean="0">
                  <a:latin typeface="Arial" pitchFamily="34" charset="0"/>
                  <a:cs typeface="Arial" pitchFamily="34" charset="0"/>
                </a:rPr>
                <a:t>Programs evolve just like species. </a:t>
              </a:r>
            </a:p>
            <a:p>
              <a:r>
                <a:rPr lang="en-US" sz="1400" dirty="0" smtClean="0">
                  <a:latin typeface="Arial" pitchFamily="34" charset="0"/>
                  <a:cs typeface="Arial" pitchFamily="34" charset="0"/>
                </a:rPr>
                <a:t>Blind variation and selective retention of those with “fitness to environment.</a:t>
              </a:r>
              <a:endParaRPr lang="en-US" sz="1400" dirty="0" smtClean="0">
                <a:latin typeface="Arial" pitchFamily="34" charset="0"/>
                <a:cs typeface="Arial" pitchFamily="34" charset="0"/>
              </a:endParaRPr>
            </a:p>
          </p:txBody>
        </p:sp>
      </p:grpSp>
      <p:grpSp>
        <p:nvGrpSpPr>
          <p:cNvPr id="19" name="Group 18"/>
          <p:cNvGrpSpPr/>
          <p:nvPr/>
        </p:nvGrpSpPr>
        <p:grpSpPr>
          <a:xfrm>
            <a:off x="2895600" y="4114800"/>
            <a:ext cx="6115756" cy="2057400"/>
            <a:chOff x="2895600" y="4114800"/>
            <a:chExt cx="6115756" cy="2057400"/>
          </a:xfrm>
        </p:grpSpPr>
        <p:pic>
          <p:nvPicPr>
            <p:cNvPr id="49155" name="Picture 3"/>
            <p:cNvPicPr>
              <a:picLocks noChangeAspect="1" noChangeArrowheads="1"/>
            </p:cNvPicPr>
            <p:nvPr/>
          </p:nvPicPr>
          <p:blipFill>
            <a:blip r:embed="rId5"/>
            <a:srcRect/>
            <a:stretch>
              <a:fillRect/>
            </a:stretch>
          </p:blipFill>
          <p:spPr bwMode="auto">
            <a:xfrm>
              <a:off x="2895600" y="4114800"/>
              <a:ext cx="6115756" cy="1290042"/>
            </a:xfrm>
            <a:prstGeom prst="rect">
              <a:avLst/>
            </a:prstGeom>
            <a:noFill/>
            <a:ln w="9525">
              <a:noFill/>
              <a:miter lim="800000"/>
              <a:headEnd/>
              <a:tailEnd/>
            </a:ln>
            <a:effectLst/>
          </p:spPr>
        </p:pic>
        <p:sp>
          <p:nvSpPr>
            <p:cNvPr id="15" name="TextBox 14"/>
            <p:cNvSpPr txBox="1"/>
            <p:nvPr/>
          </p:nvSpPr>
          <p:spPr>
            <a:xfrm>
              <a:off x="5410200" y="5371981"/>
              <a:ext cx="3376245" cy="800219"/>
            </a:xfrm>
            <a:prstGeom prst="rect">
              <a:avLst/>
            </a:prstGeom>
            <a:noFill/>
          </p:spPr>
          <p:txBody>
            <a:bodyPr wrap="none" rtlCol="0">
              <a:spAutoFit/>
            </a:bodyPr>
            <a:lstStyle/>
            <a:p>
              <a:pPr algn="r"/>
              <a:r>
                <a:rPr lang="en-US" dirty="0" smtClean="0">
                  <a:solidFill>
                    <a:srgbClr val="990000"/>
                  </a:solidFill>
                  <a:latin typeface="Arial" pitchFamily="34" charset="0"/>
                  <a:cs typeface="Arial" pitchFamily="34" charset="0"/>
                </a:rPr>
                <a:t>Ontogeny</a:t>
              </a:r>
              <a:endParaRPr lang="en-US" sz="1400" dirty="0" smtClean="0">
                <a:solidFill>
                  <a:srgbClr val="990000"/>
                </a:solidFill>
                <a:latin typeface="Arial" pitchFamily="34" charset="0"/>
                <a:cs typeface="Arial" pitchFamily="34" charset="0"/>
              </a:endParaRPr>
            </a:p>
            <a:p>
              <a:pPr algn="r"/>
              <a:r>
                <a:rPr lang="en-US" sz="1400" dirty="0" smtClean="0">
                  <a:latin typeface="Arial" pitchFamily="34" charset="0"/>
                  <a:cs typeface="Arial" pitchFamily="34" charset="0"/>
                </a:rPr>
                <a:t>Programs change through a life-course. </a:t>
              </a:r>
            </a:p>
            <a:p>
              <a:pPr algn="r"/>
              <a:r>
                <a:rPr lang="en-US" sz="1400" dirty="0" smtClean="0">
                  <a:latin typeface="Arial" pitchFamily="34" charset="0"/>
                  <a:cs typeface="Arial" pitchFamily="34" charset="0"/>
                </a:rPr>
                <a:t>They grow through different stages.</a:t>
              </a:r>
              <a:endParaRPr lang="en-US" sz="1400" dirty="0" smtClean="0">
                <a:latin typeface="Arial" pitchFamily="34" charset="0"/>
                <a:cs typeface="Arial" pitchFamily="34" charset="0"/>
              </a:endParaRPr>
            </a:p>
          </p:txBody>
        </p:sp>
      </p:grpSp>
      <p:grpSp>
        <p:nvGrpSpPr>
          <p:cNvPr id="20" name="Group 19"/>
          <p:cNvGrpSpPr/>
          <p:nvPr/>
        </p:nvGrpSpPr>
        <p:grpSpPr>
          <a:xfrm>
            <a:off x="228600" y="4419600"/>
            <a:ext cx="5105400" cy="2297906"/>
            <a:chOff x="228600" y="4419600"/>
            <a:chExt cx="5105400" cy="2297906"/>
          </a:xfrm>
        </p:grpSpPr>
        <p:pic>
          <p:nvPicPr>
            <p:cNvPr id="49158" name="Picture 6"/>
            <p:cNvPicPr>
              <a:picLocks noChangeAspect="1" noChangeArrowheads="1"/>
            </p:cNvPicPr>
            <p:nvPr/>
          </p:nvPicPr>
          <p:blipFill>
            <a:blip r:embed="rId6" cstate="print"/>
            <a:srcRect/>
            <a:stretch>
              <a:fillRect/>
            </a:stretch>
          </p:blipFill>
          <p:spPr bwMode="auto">
            <a:xfrm>
              <a:off x="228600" y="4419600"/>
              <a:ext cx="1819424" cy="2286000"/>
            </a:xfrm>
            <a:prstGeom prst="rect">
              <a:avLst/>
            </a:prstGeom>
            <a:noFill/>
            <a:ln w="9525">
              <a:noFill/>
              <a:miter lim="800000"/>
              <a:headEnd/>
              <a:tailEnd/>
            </a:ln>
            <a:effectLst/>
          </p:spPr>
        </p:pic>
        <p:sp>
          <p:nvSpPr>
            <p:cNvPr id="16" name="TextBox 15"/>
            <p:cNvSpPr txBox="1"/>
            <p:nvPr/>
          </p:nvSpPr>
          <p:spPr>
            <a:xfrm>
              <a:off x="2209800" y="5486400"/>
              <a:ext cx="3124200" cy="1231106"/>
            </a:xfrm>
            <a:prstGeom prst="rect">
              <a:avLst/>
            </a:prstGeom>
            <a:noFill/>
          </p:spPr>
          <p:txBody>
            <a:bodyPr wrap="square" rtlCol="0">
              <a:spAutoFit/>
            </a:bodyPr>
            <a:lstStyle/>
            <a:p>
              <a:r>
                <a:rPr lang="en-US" dirty="0" smtClean="0">
                  <a:solidFill>
                    <a:srgbClr val="990000"/>
                  </a:solidFill>
                  <a:latin typeface="Arial" pitchFamily="34" charset="0"/>
                  <a:cs typeface="Arial" pitchFamily="34" charset="0"/>
                </a:rPr>
                <a:t>Symbiosis and Co-Evolution</a:t>
              </a:r>
              <a:endParaRPr lang="en-US" sz="1400" dirty="0" smtClean="0">
                <a:solidFill>
                  <a:srgbClr val="990000"/>
                </a:solidFill>
                <a:latin typeface="Arial" pitchFamily="34" charset="0"/>
                <a:cs typeface="Arial" pitchFamily="34" charset="0"/>
              </a:endParaRPr>
            </a:p>
            <a:p>
              <a:r>
                <a:rPr lang="en-US" sz="1400" dirty="0" smtClean="0">
                  <a:latin typeface="Arial" pitchFamily="34" charset="0"/>
                  <a:cs typeface="Arial" pitchFamily="34" charset="0"/>
                </a:rPr>
                <a:t>Programs and their evaluation need to be linked appropriately. The right evaluation method for the right stage of development</a:t>
              </a:r>
              <a:endParaRPr lang="en-US" sz="1400" dirty="0" smtClean="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a Phased Approach to Evidence</a:t>
            </a:r>
            <a:endParaRPr lang="en-US" dirty="0"/>
          </a:p>
        </p:txBody>
      </p:sp>
      <p:sp>
        <p:nvSpPr>
          <p:cNvPr id="3" name="Content Placeholder 2"/>
          <p:cNvSpPr>
            <a:spLocks noGrp="1"/>
          </p:cNvSpPr>
          <p:nvPr>
            <p:ph idx="1"/>
          </p:nvPr>
        </p:nvSpPr>
        <p:spPr>
          <a:xfrm>
            <a:off x="152400" y="1384300"/>
            <a:ext cx="8839200" cy="4559300"/>
          </a:xfrm>
        </p:spPr>
        <p:txBody>
          <a:bodyPr/>
          <a:lstStyle/>
          <a:p>
            <a:pPr marL="0" lvl="0" indent="0">
              <a:buNone/>
            </a:pPr>
            <a:r>
              <a:rPr lang="en-US" sz="1800" dirty="0" smtClean="0"/>
              <a:t>“Clinical </a:t>
            </a:r>
            <a:r>
              <a:rPr lang="en-US" sz="1800" dirty="0" smtClean="0"/>
              <a:t>trials involve four basic phases. </a:t>
            </a:r>
          </a:p>
          <a:p>
            <a:pPr marL="0" indent="0">
              <a:buNone/>
            </a:pPr>
            <a:r>
              <a:rPr lang="en-US" sz="1400" dirty="0" smtClean="0"/>
              <a:t> </a:t>
            </a:r>
          </a:p>
          <a:p>
            <a:pPr marL="463550" lvl="1" indent="-231775"/>
            <a:r>
              <a:rPr lang="en-US" sz="1600" b="1" dirty="0" smtClean="0"/>
              <a:t>Phase I </a:t>
            </a:r>
            <a:r>
              <a:rPr lang="en-US" sz="1600" dirty="0" smtClean="0"/>
              <a:t>trials are exploratory small sample studies that examine tolerance of the treatment and potential side effects. </a:t>
            </a:r>
          </a:p>
          <a:p>
            <a:pPr marL="463550" lvl="1" indent="-231775"/>
            <a:r>
              <a:rPr lang="en-US" sz="1600" b="1" dirty="0" smtClean="0"/>
              <a:t>Phase II </a:t>
            </a:r>
            <a:r>
              <a:rPr lang="en-US" sz="1600" dirty="0" smtClean="0"/>
              <a:t>trials typically demonstrate whether the program is capable of achieving effects (efficacy) and examines its correlates. </a:t>
            </a:r>
          </a:p>
          <a:p>
            <a:pPr marL="463550" lvl="1" indent="-231775"/>
            <a:r>
              <a:rPr lang="en-US" sz="1600" b="1" dirty="0" smtClean="0"/>
              <a:t>Phase III </a:t>
            </a:r>
            <a:r>
              <a:rPr lang="en-US" sz="1600" dirty="0" smtClean="0"/>
              <a:t>trials are typically controlled effectiveness studies. </a:t>
            </a:r>
          </a:p>
          <a:p>
            <a:pPr marL="463550" lvl="1" indent="-231775"/>
            <a:r>
              <a:rPr lang="en-US" sz="1600" b="1" dirty="0" smtClean="0"/>
              <a:t>Phase IV</a:t>
            </a:r>
            <a:r>
              <a:rPr lang="en-US" sz="1600" dirty="0" smtClean="0"/>
              <a:t> trials typically examine </a:t>
            </a:r>
            <a:r>
              <a:rPr lang="en-US" sz="1600" dirty="0" err="1" smtClean="0"/>
              <a:t>generalizability</a:t>
            </a:r>
            <a:r>
              <a:rPr lang="en-US" sz="1600" dirty="0" smtClean="0"/>
              <a:t> and the fidelity of transfer of controlled interventions to field settings. </a:t>
            </a:r>
            <a:r>
              <a:rPr lang="en-US" sz="1600" dirty="0" smtClean="0"/>
              <a:t/>
            </a:r>
            <a:br>
              <a:rPr lang="en-US" sz="1600" dirty="0" smtClean="0"/>
            </a:br>
            <a:endParaRPr lang="en-US" sz="1600" dirty="0" smtClean="0"/>
          </a:p>
          <a:p>
            <a:pPr marL="0" indent="0">
              <a:buNone/>
            </a:pPr>
            <a:r>
              <a:rPr lang="en-US" sz="1800" dirty="0" smtClean="0"/>
              <a:t>Randomized </a:t>
            </a:r>
            <a:r>
              <a:rPr lang="en-US" sz="1800" dirty="0" smtClean="0"/>
              <a:t>designs are usually not used until late in phase II or more likely in phase III studies when effectiveness is the focus. The FDA reports that the vast majority of interventions (approximately 70-75%) that begin clinical trials do not survive to controlled Phase III randomized trials because they do not meet the basic conditions that warrant subsequent efforts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26</a:t>
            </a:fld>
            <a:endParaRPr lang="en-US" dirty="0"/>
          </a:p>
        </p:txBody>
      </p:sp>
      <p:grpSp>
        <p:nvGrpSpPr>
          <p:cNvPr id="8" name="Group 7"/>
          <p:cNvGrpSpPr/>
          <p:nvPr/>
        </p:nvGrpSpPr>
        <p:grpSpPr>
          <a:xfrm>
            <a:off x="914400" y="914400"/>
            <a:ext cx="8001000" cy="5719465"/>
            <a:chOff x="914400" y="914400"/>
            <a:chExt cx="8001000" cy="5719465"/>
          </a:xfrm>
        </p:grpSpPr>
        <p:sp>
          <p:nvSpPr>
            <p:cNvPr id="5" name="Rectangle 4"/>
            <p:cNvSpPr/>
            <p:nvPr/>
          </p:nvSpPr>
          <p:spPr>
            <a:xfrm>
              <a:off x="914400" y="6172200"/>
              <a:ext cx="7239000" cy="461665"/>
            </a:xfrm>
            <a:prstGeom prst="rect">
              <a:avLst/>
            </a:prstGeom>
          </p:spPr>
          <p:txBody>
            <a:bodyPr wrap="square">
              <a:spAutoFit/>
            </a:bodyPr>
            <a:lstStyle/>
            <a:p>
              <a:r>
                <a:rPr lang="en-US" sz="1200" dirty="0" smtClean="0"/>
                <a:t>Evaluation Policy Task </a:t>
              </a:r>
              <a:r>
                <a:rPr lang="en-US" sz="1200" dirty="0" smtClean="0"/>
                <a:t>Force (2008). Comments on What </a:t>
              </a:r>
              <a:r>
                <a:rPr lang="en-US" sz="1200" dirty="0" smtClean="0"/>
                <a:t>Constitutes Strong Evidence of a Program’s </a:t>
              </a:r>
              <a:r>
                <a:rPr lang="en-US" sz="1200" dirty="0" smtClean="0"/>
                <a:t>Effectiveness? American </a:t>
              </a:r>
              <a:r>
                <a:rPr lang="en-US" sz="1200" dirty="0" smtClean="0"/>
                <a:t>Evaluation </a:t>
              </a:r>
              <a:r>
                <a:rPr lang="en-US" sz="1200" dirty="0" smtClean="0"/>
                <a:t>Association</a:t>
              </a:r>
              <a:r>
                <a:rPr lang="en-US" sz="1200" dirty="0" smtClean="0"/>
                <a:t>. </a:t>
              </a:r>
              <a:r>
                <a:rPr lang="en-US" sz="1200" dirty="0" smtClean="0">
                  <a:hlinkClick r:id="rId3"/>
                </a:rPr>
                <a:t>http://</a:t>
              </a:r>
              <a:r>
                <a:rPr lang="en-US" sz="1200" dirty="0" smtClean="0">
                  <a:hlinkClick r:id="rId3"/>
                </a:rPr>
                <a:t>www.eval.org/aea08.omb.guidance.responseF.pdf</a:t>
              </a:r>
              <a:r>
                <a:rPr lang="en-US" sz="1200" dirty="0" smtClean="0"/>
                <a:t> </a:t>
              </a:r>
              <a:endParaRPr lang="en-US" dirty="0" smtClean="0"/>
            </a:p>
          </p:txBody>
        </p:sp>
        <p:pic>
          <p:nvPicPr>
            <p:cNvPr id="6" name="Picture 2"/>
            <p:cNvPicPr>
              <a:picLocks noChangeAspect="1" noChangeArrowheads="1"/>
            </p:cNvPicPr>
            <p:nvPr/>
          </p:nvPicPr>
          <p:blipFill>
            <a:blip r:embed="rId4"/>
            <a:srcRect/>
            <a:stretch>
              <a:fillRect/>
            </a:stretch>
          </p:blipFill>
          <p:spPr bwMode="auto">
            <a:xfrm>
              <a:off x="4800600" y="914400"/>
              <a:ext cx="4114800" cy="634130"/>
            </a:xfrm>
            <a:prstGeom prst="rect">
              <a:avLst/>
            </a:prstGeom>
            <a:noFill/>
            <a:ln w="9525">
              <a:noFill/>
              <a:miter lim="800000"/>
              <a:headEnd/>
              <a:tailEnd/>
            </a:ln>
            <a:effectLst/>
          </p:spPr>
        </p:pic>
      </p:grpSp>
      <p:sp>
        <p:nvSpPr>
          <p:cNvPr id="7" name="TextBox 6"/>
          <p:cNvSpPr txBox="1"/>
          <p:nvPr/>
        </p:nvSpPr>
        <p:spPr>
          <a:xfrm>
            <a:off x="0" y="5638800"/>
            <a:ext cx="9161867" cy="461665"/>
          </a:xfrm>
          <a:prstGeom prst="rect">
            <a:avLst/>
          </a:prstGeom>
          <a:noFill/>
        </p:spPr>
        <p:txBody>
          <a:bodyPr wrap="none" rtlCol="0">
            <a:spAutoFit/>
          </a:bodyPr>
          <a:lstStyle/>
          <a:p>
            <a:r>
              <a:rPr lang="en-US" sz="2400" dirty="0" smtClean="0">
                <a:solidFill>
                  <a:srgbClr val="990000"/>
                </a:solidFill>
                <a:latin typeface="Arial" pitchFamily="34" charset="0"/>
                <a:cs typeface="Arial" pitchFamily="34" charset="0"/>
              </a:rPr>
              <a:t>We need clear criteria that must be met </a:t>
            </a:r>
            <a:r>
              <a:rPr lang="en-US" sz="2400" u="sng" dirty="0" smtClean="0">
                <a:solidFill>
                  <a:srgbClr val="990000"/>
                </a:solidFill>
                <a:latin typeface="Arial" pitchFamily="34" charset="0"/>
                <a:cs typeface="Arial" pitchFamily="34" charset="0"/>
              </a:rPr>
              <a:t>before</a:t>
            </a:r>
            <a:r>
              <a:rPr lang="en-US" sz="2400" dirty="0" smtClean="0">
                <a:solidFill>
                  <a:srgbClr val="990000"/>
                </a:solidFill>
                <a:latin typeface="Arial" pitchFamily="34" charset="0"/>
                <a:cs typeface="Arial" pitchFamily="34" charset="0"/>
              </a:rPr>
              <a:t> RCTs are mounted</a:t>
            </a:r>
            <a:endParaRPr lang="en-US" sz="2400" dirty="0" smtClean="0">
              <a:solidFill>
                <a:srgbClr val="99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Potential Requirements for an RCT</a:t>
            </a:r>
            <a:endParaRPr lang="en-US" dirty="0"/>
          </a:p>
        </p:txBody>
      </p:sp>
      <p:sp>
        <p:nvSpPr>
          <p:cNvPr id="3" name="Content Placeholder 2"/>
          <p:cNvSpPr>
            <a:spLocks noGrp="1"/>
          </p:cNvSpPr>
          <p:nvPr>
            <p:ph idx="1"/>
          </p:nvPr>
        </p:nvSpPr>
        <p:spPr/>
        <p:txBody>
          <a:bodyPr/>
          <a:lstStyle/>
          <a:p>
            <a:pPr lvl="0"/>
            <a:r>
              <a:rPr lang="en-US" sz="2300" dirty="0" smtClean="0"/>
              <a:t>the </a:t>
            </a:r>
            <a:r>
              <a:rPr lang="en-US" sz="2300" dirty="0" smtClean="0"/>
              <a:t>program is well defined and has an </a:t>
            </a:r>
            <a:r>
              <a:rPr lang="en-US" sz="2300" dirty="0" smtClean="0">
                <a:solidFill>
                  <a:srgbClr val="990000"/>
                </a:solidFill>
              </a:rPr>
              <a:t>articulated program model </a:t>
            </a:r>
          </a:p>
          <a:p>
            <a:pPr lvl="0"/>
            <a:r>
              <a:rPr lang="en-US" sz="2300" dirty="0" smtClean="0"/>
              <a:t>the program has been </a:t>
            </a:r>
            <a:r>
              <a:rPr lang="en-US" sz="2300" dirty="0" smtClean="0">
                <a:solidFill>
                  <a:srgbClr val="990000"/>
                </a:solidFill>
              </a:rPr>
              <a:t>implemented consistently and with high fidelity</a:t>
            </a:r>
          </a:p>
          <a:p>
            <a:pPr lvl="0"/>
            <a:r>
              <a:rPr lang="en-US" sz="2300" dirty="0" smtClean="0"/>
              <a:t>there are </a:t>
            </a:r>
            <a:r>
              <a:rPr lang="en-US" sz="2300" dirty="0" smtClean="0">
                <a:solidFill>
                  <a:srgbClr val="990000"/>
                </a:solidFill>
              </a:rPr>
              <a:t>high-quality (e.g., valid and reliable) outcome measures</a:t>
            </a:r>
            <a:r>
              <a:rPr lang="en-US" sz="2300" dirty="0" smtClean="0"/>
              <a:t> </a:t>
            </a:r>
          </a:p>
          <a:p>
            <a:pPr lvl="0"/>
            <a:r>
              <a:rPr lang="en-US" sz="2300" dirty="0" smtClean="0"/>
              <a:t>the program as implemented is </a:t>
            </a:r>
            <a:r>
              <a:rPr lang="en-US" sz="2300" dirty="0" smtClean="0">
                <a:solidFill>
                  <a:srgbClr val="990000"/>
                </a:solidFill>
              </a:rPr>
              <a:t>capable of producing change</a:t>
            </a:r>
          </a:p>
          <a:p>
            <a:pPr lvl="0"/>
            <a:r>
              <a:rPr lang="en-US" sz="2300" dirty="0" smtClean="0"/>
              <a:t>there is sufficient </a:t>
            </a:r>
            <a:r>
              <a:rPr lang="en-US" sz="2300" dirty="0" smtClean="0">
                <a:solidFill>
                  <a:srgbClr val="990000"/>
                </a:solidFill>
              </a:rPr>
              <a:t>statistical power </a:t>
            </a:r>
            <a:r>
              <a:rPr lang="en-US" sz="2300" dirty="0" smtClean="0"/>
              <a:t>to accomplish the study with high quality</a:t>
            </a:r>
          </a:p>
          <a:p>
            <a:pPr lvl="0"/>
            <a:r>
              <a:rPr lang="en-US" sz="2300" dirty="0" smtClean="0"/>
              <a:t>the participants can be </a:t>
            </a:r>
            <a:r>
              <a:rPr lang="en-US" sz="2300" dirty="0" smtClean="0">
                <a:solidFill>
                  <a:srgbClr val="990000"/>
                </a:solidFill>
              </a:rPr>
              <a:t>kept unaware </a:t>
            </a:r>
            <a:r>
              <a:rPr lang="en-US" sz="2300" dirty="0" smtClean="0"/>
              <a:t>of the group (intervention or control) to which they have been assigned</a:t>
            </a:r>
          </a:p>
          <a:p>
            <a:pPr lvl="0"/>
            <a:r>
              <a:rPr lang="en-US" sz="2300" dirty="0" smtClean="0"/>
              <a:t>the </a:t>
            </a:r>
            <a:r>
              <a:rPr lang="en-US" sz="2300" dirty="0" smtClean="0">
                <a:solidFill>
                  <a:srgbClr val="990000"/>
                </a:solidFill>
              </a:rPr>
              <a:t>random assignment can be implemented </a:t>
            </a:r>
            <a:r>
              <a:rPr lang="en-US" sz="2300" dirty="0" smtClean="0"/>
              <a:t>and maintained </a:t>
            </a:r>
          </a:p>
          <a:p>
            <a:r>
              <a:rPr lang="en-US" sz="2300" dirty="0" smtClean="0">
                <a:solidFill>
                  <a:srgbClr val="990000"/>
                </a:solidFill>
              </a:rPr>
              <a:t>ethical and human subject protections </a:t>
            </a:r>
            <a:r>
              <a:rPr lang="en-US" sz="2300" dirty="0" smtClean="0"/>
              <a:t>have been approved and are in </a:t>
            </a:r>
            <a:r>
              <a:rPr lang="en-US" sz="2300" dirty="0" smtClean="0"/>
              <a:t>place</a:t>
            </a:r>
            <a:endParaRPr lang="en-US" sz="2300"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27</a:t>
            </a:fld>
            <a:endParaRPr lang="en-US" dirty="0"/>
          </a:p>
        </p:txBody>
      </p:sp>
      <p:sp>
        <p:nvSpPr>
          <p:cNvPr id="5" name="Rectangle 4"/>
          <p:cNvSpPr/>
          <p:nvPr/>
        </p:nvSpPr>
        <p:spPr>
          <a:xfrm>
            <a:off x="3657600" y="6172200"/>
            <a:ext cx="5486400" cy="646331"/>
          </a:xfrm>
          <a:prstGeom prst="rect">
            <a:avLst/>
          </a:prstGeom>
        </p:spPr>
        <p:txBody>
          <a:bodyPr wrap="square">
            <a:spAutoFit/>
          </a:bodyPr>
          <a:lstStyle/>
          <a:p>
            <a:r>
              <a:rPr lang="en-US" sz="1200" dirty="0" smtClean="0"/>
              <a:t>Evaluation Policy Task </a:t>
            </a:r>
            <a:r>
              <a:rPr lang="en-US" sz="1200" dirty="0" smtClean="0"/>
              <a:t>Force (2008). Comments on What </a:t>
            </a:r>
            <a:r>
              <a:rPr lang="en-US" sz="1200" dirty="0" smtClean="0"/>
              <a:t>Constitutes Strong Evidence of a Program’s </a:t>
            </a:r>
            <a:r>
              <a:rPr lang="en-US" sz="1200" dirty="0" smtClean="0"/>
              <a:t>Effectiveness? American </a:t>
            </a:r>
            <a:r>
              <a:rPr lang="en-US" sz="1200" dirty="0" smtClean="0"/>
              <a:t>Evaluation </a:t>
            </a:r>
            <a:r>
              <a:rPr lang="en-US" sz="1200" dirty="0" smtClean="0"/>
              <a:t>Association</a:t>
            </a:r>
            <a:r>
              <a:rPr lang="en-US" sz="1200" dirty="0" smtClean="0"/>
              <a:t>. </a:t>
            </a:r>
            <a:r>
              <a:rPr lang="en-US" sz="1200" dirty="0" smtClean="0">
                <a:hlinkClick r:id="rId3"/>
              </a:rPr>
              <a:t>http://</a:t>
            </a:r>
            <a:r>
              <a:rPr lang="en-US" sz="1200" dirty="0" smtClean="0">
                <a:hlinkClick r:id="rId3"/>
              </a:rPr>
              <a:t>www.eval.org/aea08.omb.guidance.responseF.pdf</a:t>
            </a:r>
            <a:r>
              <a:rPr lang="en-US" sz="1200" dirty="0" smtClean="0"/>
              <a:t> </a:t>
            </a:r>
            <a:endParaRPr lang="en-US"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an Evidence Generation </a:t>
            </a:r>
            <a:r>
              <a:rPr lang="en-US" i="1" u="sng" dirty="0" smtClean="0"/>
              <a:t>Culture</a:t>
            </a:r>
            <a:endParaRPr lang="en-US" i="1" u="sng" dirty="0"/>
          </a:p>
        </p:txBody>
      </p:sp>
      <p:sp>
        <p:nvSpPr>
          <p:cNvPr id="3" name="Content Placeholder 2"/>
          <p:cNvSpPr>
            <a:spLocks noGrp="1"/>
          </p:cNvSpPr>
          <p:nvPr>
            <p:ph idx="1"/>
          </p:nvPr>
        </p:nvSpPr>
        <p:spPr/>
        <p:txBody>
          <a:bodyPr/>
          <a:lstStyle/>
          <a:p>
            <a:r>
              <a:rPr lang="en-US" sz="2400" dirty="0" smtClean="0">
                <a:solidFill>
                  <a:srgbClr val="990000"/>
                </a:solidFill>
              </a:rPr>
              <a:t>Practitioners (program managers, deliverers and advocates) </a:t>
            </a:r>
            <a:r>
              <a:rPr lang="en-US" sz="2400" dirty="0" smtClean="0"/>
              <a:t>need to know that</a:t>
            </a:r>
          </a:p>
          <a:p>
            <a:pPr lvl="1"/>
            <a:r>
              <a:rPr lang="en-US" sz="2000" dirty="0" smtClean="0"/>
              <a:t>Only a few programs </a:t>
            </a:r>
            <a:r>
              <a:rPr lang="en-US" sz="2000" i="1" dirty="0" smtClean="0"/>
              <a:t>should</a:t>
            </a:r>
            <a:r>
              <a:rPr lang="en-US" sz="2000" dirty="0" smtClean="0"/>
              <a:t> survive in the long run</a:t>
            </a:r>
          </a:p>
          <a:p>
            <a:pPr lvl="1"/>
            <a:r>
              <a:rPr lang="en-US" sz="2000" dirty="0" smtClean="0"/>
              <a:t>It is our job to consciously evolve programs and variations (artificial selection as opposed to natural selection)</a:t>
            </a:r>
          </a:p>
          <a:p>
            <a:pPr lvl="1"/>
            <a:r>
              <a:rPr lang="en-US" sz="2000" dirty="0" smtClean="0"/>
              <a:t>We need to consciously move programs through </a:t>
            </a:r>
            <a:r>
              <a:rPr lang="en-US" sz="2000" dirty="0" smtClean="0"/>
              <a:t>developmental stages (too much arrested development!)</a:t>
            </a:r>
            <a:endParaRPr lang="en-US" sz="2000" dirty="0" smtClean="0"/>
          </a:p>
          <a:p>
            <a:pPr lvl="1"/>
            <a:r>
              <a:rPr lang="en-US" sz="2000" dirty="0" smtClean="0"/>
              <a:t>Anticipate and plan for next stages</a:t>
            </a:r>
          </a:p>
          <a:p>
            <a:pPr lvl="1"/>
            <a:r>
              <a:rPr lang="en-US" sz="2000" dirty="0" smtClean="0"/>
              <a:t>We </a:t>
            </a:r>
            <a:r>
              <a:rPr lang="en-US" sz="2000" dirty="0" smtClean="0"/>
              <a:t>succeed – we are doing our jobs – when we </a:t>
            </a:r>
            <a:r>
              <a:rPr lang="en-US" sz="2000" dirty="0" smtClean="0"/>
              <a:t>engage in this process, even if our program “fails</a:t>
            </a:r>
            <a:r>
              <a:rPr lang="en-US" sz="2000" dirty="0" smtClean="0"/>
              <a:t>”</a:t>
            </a:r>
          </a:p>
          <a:p>
            <a:r>
              <a:rPr lang="en-US" sz="2400" dirty="0" smtClean="0">
                <a:solidFill>
                  <a:srgbClr val="990000"/>
                </a:solidFill>
              </a:rPr>
              <a:t>Institutions and organizations </a:t>
            </a:r>
            <a:r>
              <a:rPr lang="en-US" sz="2400" dirty="0" smtClean="0"/>
              <a:t>need to provide expectations and incentives to support these norms</a:t>
            </a:r>
          </a:p>
          <a:p>
            <a:r>
              <a:rPr lang="en-US" sz="2400" dirty="0" smtClean="0">
                <a:solidFill>
                  <a:srgbClr val="990000"/>
                </a:solidFill>
              </a:rPr>
              <a:t>Decision makers and funders</a:t>
            </a:r>
            <a:r>
              <a:rPr lang="en-US" sz="2400" dirty="0" smtClean="0"/>
              <a:t> need to understand the game we’re in</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What role does evaluation play in generating or creating evidence and in influencing this movement? </a:t>
            </a:r>
            <a:endParaRPr lang="en-US" dirty="0" smtClean="0"/>
          </a:p>
        </p:txBody>
      </p:sp>
      <p:sp>
        <p:nvSpPr>
          <p:cNvPr id="3" name="Content Placeholder 2"/>
          <p:cNvSpPr>
            <a:spLocks noGrp="1"/>
          </p:cNvSpPr>
          <p:nvPr>
            <p:ph idx="1"/>
          </p:nvPr>
        </p:nvSpPr>
        <p:spPr/>
        <p:txBody>
          <a:bodyPr>
            <a:normAutofit/>
          </a:bodyPr>
          <a:lstStyle/>
          <a:p>
            <a:r>
              <a:rPr lang="en-US" dirty="0" smtClean="0"/>
              <a:t>Intervention trials to generate evidence are </a:t>
            </a:r>
            <a:r>
              <a:rPr lang="en-US" i="1" dirty="0" smtClean="0">
                <a:solidFill>
                  <a:srgbClr val="990000"/>
                </a:solidFill>
              </a:rPr>
              <a:t>evaluation</a:t>
            </a:r>
            <a:r>
              <a:rPr lang="en-US" dirty="0" smtClean="0">
                <a:solidFill>
                  <a:srgbClr val="990000"/>
                </a:solidFill>
              </a:rPr>
              <a:t> </a:t>
            </a:r>
            <a:r>
              <a:rPr lang="en-US" i="1" dirty="0" smtClean="0">
                <a:solidFill>
                  <a:srgbClr val="990000"/>
                </a:solidFill>
              </a:rPr>
              <a:t>research</a:t>
            </a:r>
          </a:p>
          <a:p>
            <a:r>
              <a:rPr lang="en-US" dirty="0" smtClean="0"/>
              <a:t>Evaluation </a:t>
            </a:r>
            <a:r>
              <a:rPr lang="en-US" dirty="0" smtClean="0"/>
              <a:t>for understanding </a:t>
            </a:r>
            <a:r>
              <a:rPr lang="en-US" dirty="0" smtClean="0"/>
              <a:t>the </a:t>
            </a:r>
            <a:r>
              <a:rPr lang="en-US" i="1" dirty="0" smtClean="0">
                <a:solidFill>
                  <a:srgbClr val="990000"/>
                </a:solidFill>
              </a:rPr>
              <a:t>process</a:t>
            </a:r>
            <a:r>
              <a:rPr lang="en-US" dirty="0" smtClean="0"/>
              <a:t> of </a:t>
            </a:r>
            <a:r>
              <a:rPr lang="en-US" dirty="0" smtClean="0"/>
              <a:t>research-practice integration and translation (moving </a:t>
            </a:r>
            <a:r>
              <a:rPr lang="en-US" dirty="0" smtClean="0"/>
              <a:t>from research </a:t>
            </a:r>
            <a:r>
              <a:rPr lang="en-US" dirty="0" smtClean="0">
                <a:sym typeface="Wingdings" pitchFamily="2" charset="2"/>
              </a:rPr>
              <a:t></a:t>
            </a:r>
            <a:r>
              <a:rPr lang="en-US" dirty="0" smtClean="0"/>
              <a:t> </a:t>
            </a:r>
            <a:r>
              <a:rPr lang="en-US" dirty="0" smtClean="0"/>
              <a:t>synthesis </a:t>
            </a:r>
            <a:r>
              <a:rPr lang="en-US" dirty="0" smtClean="0">
                <a:sym typeface="Wingdings" pitchFamily="2" charset="2"/>
              </a:rPr>
              <a:t></a:t>
            </a:r>
            <a:r>
              <a:rPr lang="en-US" dirty="0" smtClean="0"/>
              <a:t> use)</a:t>
            </a:r>
            <a:endParaRPr lang="en-US" dirty="0" smtClean="0"/>
          </a:p>
          <a:p>
            <a:r>
              <a:rPr lang="en-US" dirty="0" smtClean="0"/>
              <a:t>Evaluation </a:t>
            </a:r>
            <a:r>
              <a:rPr lang="en-US" dirty="0" smtClean="0"/>
              <a:t>can help </a:t>
            </a:r>
            <a:r>
              <a:rPr lang="en-US" dirty="0" smtClean="0"/>
              <a:t>assess </a:t>
            </a:r>
            <a:r>
              <a:rPr lang="en-US" i="1" dirty="0" smtClean="0">
                <a:solidFill>
                  <a:srgbClr val="990000"/>
                </a:solidFill>
              </a:rPr>
              <a:t>dissemination approaches</a:t>
            </a:r>
            <a:endParaRPr lang="en-US" i="1" dirty="0" smtClean="0">
              <a:solidFill>
                <a:srgbClr val="990000"/>
              </a:solidFill>
            </a:endParaRPr>
          </a:p>
          <a:p>
            <a:r>
              <a:rPr lang="en-US" dirty="0" smtClean="0"/>
              <a:t>Evaluation </a:t>
            </a:r>
            <a:r>
              <a:rPr lang="en-US" dirty="0" smtClean="0"/>
              <a:t>as a profession can add a measured voice to the debates about evidence, especially with respect to methods. </a:t>
            </a:r>
            <a:r>
              <a:rPr lang="en-US" dirty="0" smtClean="0"/>
              <a:t>We </a:t>
            </a:r>
            <a:r>
              <a:rPr lang="en-US" dirty="0" smtClean="0"/>
              <a:t>can and should help shape </a:t>
            </a:r>
            <a:r>
              <a:rPr lang="en-US" i="1" dirty="0" smtClean="0">
                <a:solidFill>
                  <a:srgbClr val="990000"/>
                </a:solidFill>
              </a:rPr>
              <a:t>policies</a:t>
            </a:r>
            <a:r>
              <a:rPr lang="en-US" dirty="0" smtClean="0"/>
              <a:t> about evidence generation</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Some Questions About Evidence</a:t>
            </a:r>
            <a:endParaRPr lang="en-US" dirty="0"/>
          </a:p>
        </p:txBody>
      </p:sp>
      <p:sp>
        <p:nvSpPr>
          <p:cNvPr id="3" name="Content Placeholder 2"/>
          <p:cNvSpPr>
            <a:spLocks noGrp="1"/>
          </p:cNvSpPr>
          <p:nvPr>
            <p:ph idx="1"/>
          </p:nvPr>
        </p:nvSpPr>
        <p:spPr>
          <a:xfrm>
            <a:off x="152400" y="1231900"/>
            <a:ext cx="8839200" cy="5245100"/>
          </a:xfrm>
        </p:spPr>
        <p:txBody>
          <a:bodyPr>
            <a:normAutofit/>
          </a:bodyPr>
          <a:lstStyle/>
          <a:p>
            <a:r>
              <a:rPr lang="en-US" dirty="0" smtClean="0"/>
              <a:t>How do we determine the quality of evidence? </a:t>
            </a:r>
          </a:p>
          <a:p>
            <a:r>
              <a:rPr lang="en-US" dirty="0" smtClean="0"/>
              <a:t>What role do methods play in determining quality of evidence? </a:t>
            </a:r>
          </a:p>
          <a:p>
            <a:r>
              <a:rPr lang="en-US" dirty="0" smtClean="0"/>
              <a:t>How does the move to an evidence focus influence our thinking about evaluation?</a:t>
            </a:r>
          </a:p>
          <a:p>
            <a:r>
              <a:rPr lang="en-US" dirty="0" smtClean="0"/>
              <a:t>What </a:t>
            </a:r>
            <a:r>
              <a:rPr lang="en-US" dirty="0" smtClean="0"/>
              <a:t>role </a:t>
            </a:r>
            <a:r>
              <a:rPr lang="en-US" dirty="0" smtClean="0"/>
              <a:t>can evaluation </a:t>
            </a:r>
            <a:r>
              <a:rPr lang="en-US" dirty="0" smtClean="0"/>
              <a:t>play in generating or creating evidence and in influencing this movement? </a:t>
            </a:r>
          </a:p>
          <a:p>
            <a:r>
              <a:rPr lang="en-US" dirty="0" smtClean="0"/>
              <a:t>What role should evidence play in influencing evaluation? </a:t>
            </a:r>
          </a:p>
        </p:txBody>
      </p:sp>
      <p:sp>
        <p:nvSpPr>
          <p:cNvPr id="4" name="Slide Number Placeholder 3"/>
          <p:cNvSpPr>
            <a:spLocks noGrp="1"/>
          </p:cNvSpPr>
          <p:nvPr>
            <p:ph type="sldNum" sz="quarter" idx="12"/>
          </p:nvPr>
        </p:nvSpPr>
        <p:spPr/>
        <p:txBody>
          <a:bodyPr/>
          <a:lstStyle/>
          <a:p>
            <a:fld id="{BA4E6587-4BAD-485A-A689-5EAAEC99421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role should evidence play in influencing evaluation? </a:t>
            </a:r>
            <a:endParaRPr lang="en-US" dirty="0" smtClean="0"/>
          </a:p>
        </p:txBody>
      </p:sp>
      <p:sp>
        <p:nvSpPr>
          <p:cNvPr id="3" name="Content Placeholder 2"/>
          <p:cNvSpPr>
            <a:spLocks noGrp="1"/>
          </p:cNvSpPr>
          <p:nvPr>
            <p:ph idx="1"/>
          </p:nvPr>
        </p:nvSpPr>
        <p:spPr/>
        <p:txBody>
          <a:bodyPr>
            <a:normAutofit fontScale="85000" lnSpcReduction="20000"/>
          </a:bodyPr>
          <a:lstStyle/>
          <a:p>
            <a:r>
              <a:rPr lang="en-US" dirty="0" smtClean="0"/>
              <a:t>Practice what we preach!</a:t>
            </a:r>
          </a:p>
          <a:p>
            <a:r>
              <a:rPr lang="en-US" dirty="0" smtClean="0"/>
              <a:t>Develop </a:t>
            </a:r>
            <a:r>
              <a:rPr lang="en-US" dirty="0" smtClean="0"/>
              <a:t>an </a:t>
            </a:r>
            <a:r>
              <a:rPr lang="en-US" i="1" dirty="0" smtClean="0">
                <a:solidFill>
                  <a:srgbClr val="990000"/>
                </a:solidFill>
              </a:rPr>
              <a:t>evaluation</a:t>
            </a:r>
            <a:r>
              <a:rPr lang="en-US" dirty="0" smtClean="0"/>
              <a:t> evidence-base</a:t>
            </a:r>
          </a:p>
          <a:p>
            <a:r>
              <a:rPr lang="en-US" dirty="0" smtClean="0"/>
              <a:t>E</a:t>
            </a:r>
            <a:r>
              <a:rPr lang="en-US" dirty="0" smtClean="0"/>
              <a:t>mulate </a:t>
            </a:r>
            <a:r>
              <a:rPr lang="en-US" dirty="0" smtClean="0"/>
              <a:t>the </a:t>
            </a:r>
            <a:r>
              <a:rPr lang="en-US" dirty="0" smtClean="0"/>
              <a:t>full evolutionary model to </a:t>
            </a:r>
            <a:r>
              <a:rPr lang="en-US" dirty="0" smtClean="0"/>
              <a:t>study what works in </a:t>
            </a:r>
            <a:r>
              <a:rPr lang="en-US" dirty="0" smtClean="0"/>
              <a:t>evaluation</a:t>
            </a:r>
            <a:endParaRPr lang="en-US" dirty="0" smtClean="0"/>
          </a:p>
          <a:p>
            <a:r>
              <a:rPr lang="en-US" dirty="0" smtClean="0"/>
              <a:t>Example – </a:t>
            </a:r>
            <a:r>
              <a:rPr lang="en-US" dirty="0" smtClean="0"/>
              <a:t>NSF project to develop and test a systems evaluation approach to planning, implementing and utilizing evaluations</a:t>
            </a:r>
            <a:endParaRPr lang="en-US" dirty="0" smtClean="0"/>
          </a:p>
          <a:p>
            <a:pPr lvl="1"/>
            <a:r>
              <a:rPr lang="en-US" dirty="0" smtClean="0"/>
              <a:t>Purpose – develop a systems thinking approach to evaluation</a:t>
            </a:r>
          </a:p>
          <a:p>
            <a:pPr lvl="1"/>
            <a:r>
              <a:rPr lang="en-US" dirty="0" smtClean="0"/>
              <a:t>Program – partnerships, protocol, cyberinfrastructure</a:t>
            </a:r>
          </a:p>
          <a:p>
            <a:pPr lvl="1"/>
            <a:r>
              <a:rPr lang="en-US" dirty="0" smtClean="0"/>
              <a:t>Phase I – development and formative/process </a:t>
            </a:r>
            <a:r>
              <a:rPr lang="en-US" dirty="0" smtClean="0"/>
              <a:t>evaluation  (2006 – 2008)</a:t>
            </a:r>
            <a:endParaRPr lang="en-US" dirty="0" smtClean="0"/>
          </a:p>
          <a:p>
            <a:pPr lvl="1"/>
            <a:r>
              <a:rPr lang="en-US" dirty="0" smtClean="0"/>
              <a:t>Phase II – efficacy studies – is the approach correlated with key </a:t>
            </a:r>
            <a:r>
              <a:rPr lang="en-US" dirty="0" smtClean="0"/>
              <a:t>outcomes (2008 – 2013)</a:t>
            </a:r>
            <a:endParaRPr lang="en-US" dirty="0" smtClean="0"/>
          </a:p>
          <a:p>
            <a:pPr lvl="1"/>
            <a:r>
              <a:rPr lang="en-US" dirty="0" smtClean="0"/>
              <a:t>Phase III – effectiveness studies – a national or even international cross-site </a:t>
            </a:r>
            <a:r>
              <a:rPr lang="en-US" dirty="0" smtClean="0"/>
              <a:t>implementation (2013 – 2018)</a:t>
            </a:r>
          </a:p>
          <a:p>
            <a:pPr lvl="1"/>
            <a:r>
              <a:rPr lang="en-US" dirty="0" smtClean="0"/>
              <a:t>Phase IV – dissemination studies</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30</a:t>
            </a:fld>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400" dirty="0" smtClean="0"/>
              <a:t>Evaluation needs to understand the evidence movement and actively shape it based upon our experience</a:t>
            </a:r>
          </a:p>
          <a:p>
            <a:r>
              <a:rPr lang="en-US" sz="2400" dirty="0" smtClean="0"/>
              <a:t>Evaluation </a:t>
            </a:r>
            <a:r>
              <a:rPr lang="en-US" sz="2400" dirty="0" smtClean="0"/>
              <a:t>should embrace an evolutionary, ecological, systems-oriented perspective</a:t>
            </a:r>
          </a:p>
          <a:p>
            <a:pPr lvl="1"/>
            <a:r>
              <a:rPr lang="en-US" sz="2000" dirty="0" smtClean="0"/>
              <a:t>It is based on a solid scientific foundation (there’s almost no stronger theory out there than evolution!)</a:t>
            </a:r>
          </a:p>
          <a:p>
            <a:pPr lvl="1"/>
            <a:r>
              <a:rPr lang="en-US" sz="2000" dirty="0" smtClean="0"/>
              <a:t>It provides a framework for viewing </a:t>
            </a:r>
            <a:r>
              <a:rPr lang="en-US" sz="2000" u="sng" dirty="0" smtClean="0"/>
              <a:t>an</a:t>
            </a:r>
            <a:r>
              <a:rPr lang="en-US" sz="2000" dirty="0" smtClean="0"/>
              <a:t> evaluation as contributing to a broader evolution of knowledge</a:t>
            </a:r>
          </a:p>
          <a:p>
            <a:pPr lvl="1"/>
            <a:r>
              <a:rPr lang="en-US" sz="2000" dirty="0" smtClean="0"/>
              <a:t>It provides a rationale for why multiple </a:t>
            </a:r>
            <a:r>
              <a:rPr lang="en-US" sz="2000" dirty="0" smtClean="0"/>
              <a:t>and different methods </a:t>
            </a:r>
            <a:r>
              <a:rPr lang="en-US" sz="2000" dirty="0" smtClean="0"/>
              <a:t>are needed throughout the life of an </a:t>
            </a:r>
            <a:r>
              <a:rPr lang="en-US" sz="2000" dirty="0" smtClean="0"/>
              <a:t>intervention</a:t>
            </a:r>
          </a:p>
          <a:p>
            <a:pPr lvl="1"/>
            <a:r>
              <a:rPr lang="en-US" sz="2000" dirty="0" smtClean="0"/>
              <a:t>It provides an appropriate role for RCTs</a:t>
            </a:r>
            <a:endParaRPr lang="en-US" sz="2000" dirty="0" smtClean="0"/>
          </a:p>
          <a:p>
            <a:r>
              <a:rPr lang="en-US" sz="2400" dirty="0" smtClean="0"/>
              <a:t>Evaluation needs to develop our own evidence base and model thes</a:t>
            </a:r>
            <a:r>
              <a:rPr lang="en-US" sz="2400" dirty="0" smtClean="0"/>
              <a:t>e values</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There are many other questions we need to address…</a:t>
            </a:r>
          </a:p>
          <a:p>
            <a:pPr lvl="1"/>
            <a:r>
              <a:rPr lang="en-US" dirty="0" smtClean="0"/>
              <a:t>How can an emphasis on evidence be misused?</a:t>
            </a:r>
          </a:p>
          <a:p>
            <a:pPr lvl="1"/>
            <a:r>
              <a:rPr lang="en-US" dirty="0" smtClean="0"/>
              <a:t>When have we gathered enough evidence?</a:t>
            </a:r>
          </a:p>
          <a:p>
            <a:pPr lvl="1"/>
            <a:r>
              <a:rPr lang="en-US" dirty="0" smtClean="0"/>
              <a:t>How do we determine the balance of what types of evidence we need?</a:t>
            </a:r>
          </a:p>
          <a:p>
            <a:pPr lvl="1"/>
            <a:r>
              <a:rPr lang="en-US" dirty="0" smtClean="0"/>
              <a:t>How do we allocate resources for evidence generation and use?</a:t>
            </a:r>
          </a:p>
          <a:p>
            <a:pPr lvl="1"/>
            <a:r>
              <a:rPr lang="en-US" dirty="0" smtClean="0"/>
              <a:t>How do we train the next generation of researchers, evaluators, decision-makers and practitioners?</a:t>
            </a:r>
          </a:p>
          <a:p>
            <a:pPr lvl="1"/>
            <a:r>
              <a:rPr lang="en-US" dirty="0" smtClean="0"/>
              <a:t>How do we educate the public about evidence?</a:t>
            </a:r>
          </a:p>
          <a:p>
            <a:r>
              <a:rPr lang="en-US" dirty="0" smtClean="0"/>
              <a:t>We have a lot of work to do!</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Where did this evidence movement come from?</a:t>
            </a:r>
            <a:r>
              <a:rPr lang="en-US" sz="2400" dirty="0" smtClean="0"/>
              <a:t> </a:t>
            </a:r>
            <a:endParaRPr lang="en-US" dirty="0" smtClean="0"/>
          </a:p>
        </p:txBody>
      </p:sp>
      <p:sp>
        <p:nvSpPr>
          <p:cNvPr id="3" name="Content Placeholder 2"/>
          <p:cNvSpPr>
            <a:spLocks noGrp="1"/>
          </p:cNvSpPr>
          <p:nvPr>
            <p:ph idx="1"/>
          </p:nvPr>
        </p:nvSpPr>
        <p:spPr/>
        <p:txBody>
          <a:bodyPr>
            <a:normAutofit fontScale="92500" lnSpcReduction="20000"/>
          </a:bodyPr>
          <a:lstStyle/>
          <a:p>
            <a:r>
              <a:rPr lang="en-US" dirty="0" smtClean="0"/>
              <a:t>Origins </a:t>
            </a:r>
            <a:r>
              <a:rPr lang="en-US" dirty="0" smtClean="0"/>
              <a:t>in in biomedical research – evidence-based medicine</a:t>
            </a:r>
          </a:p>
          <a:p>
            <a:pPr>
              <a:buFont typeface="Arial" pitchFamily="34" charset="0"/>
              <a:buChar char="•"/>
            </a:pPr>
            <a:r>
              <a:rPr lang="en-US" dirty="0" err="1" smtClean="0"/>
              <a:t>Sackett</a:t>
            </a:r>
            <a:r>
              <a:rPr lang="en-US" dirty="0" smtClean="0"/>
              <a:t> (2000) played a leading role in the development of evidence-based medicine. He describes four reasons for its development:</a:t>
            </a:r>
          </a:p>
          <a:p>
            <a:pPr lvl="1">
              <a:buFont typeface="Arial" pitchFamily="34" charset="0"/>
              <a:buChar char="•"/>
            </a:pPr>
            <a:r>
              <a:rPr lang="en-US" dirty="0" smtClean="0"/>
              <a:t>The need for clinicians to have </a:t>
            </a:r>
            <a:r>
              <a:rPr lang="en-US" dirty="0" smtClean="0">
                <a:solidFill>
                  <a:srgbClr val="990000"/>
                </a:solidFill>
              </a:rPr>
              <a:t>immediate information </a:t>
            </a:r>
            <a:r>
              <a:rPr lang="en-US" dirty="0" smtClean="0"/>
              <a:t>based on evidence</a:t>
            </a:r>
          </a:p>
          <a:p>
            <a:pPr lvl="1">
              <a:buFont typeface="Arial" pitchFamily="34" charset="0"/>
              <a:buChar char="•"/>
            </a:pPr>
            <a:r>
              <a:rPr lang="en-US" dirty="0" smtClean="0"/>
              <a:t>The </a:t>
            </a:r>
            <a:r>
              <a:rPr lang="en-US" dirty="0" smtClean="0">
                <a:solidFill>
                  <a:srgbClr val="990000"/>
                </a:solidFill>
              </a:rPr>
              <a:t>inadequacy of existing sources </a:t>
            </a:r>
          </a:p>
          <a:p>
            <a:pPr lvl="2">
              <a:buFont typeface="Arial" pitchFamily="34" charset="0"/>
              <a:buChar char="•"/>
            </a:pPr>
            <a:r>
              <a:rPr lang="en-US" dirty="0" smtClean="0"/>
              <a:t>Out of date textbooks</a:t>
            </a:r>
          </a:p>
          <a:p>
            <a:pPr lvl="2">
              <a:buFont typeface="Arial" pitchFamily="34" charset="0"/>
              <a:buChar char="•"/>
            </a:pPr>
            <a:r>
              <a:rPr lang="en-US" dirty="0" smtClean="0"/>
              <a:t>Frequently wrong experts</a:t>
            </a:r>
          </a:p>
          <a:p>
            <a:pPr lvl="2">
              <a:buFont typeface="Arial" pitchFamily="34" charset="0"/>
              <a:buChar char="•"/>
            </a:pPr>
            <a:r>
              <a:rPr lang="en-US" dirty="0" smtClean="0"/>
              <a:t>Ineffective medical education</a:t>
            </a:r>
          </a:p>
          <a:p>
            <a:pPr lvl="2">
              <a:buFont typeface="Arial" pitchFamily="34" charset="0"/>
              <a:buChar char="•"/>
            </a:pPr>
            <a:r>
              <a:rPr lang="en-US" dirty="0" smtClean="0"/>
              <a:t>Overwhelming research literature</a:t>
            </a:r>
          </a:p>
          <a:p>
            <a:pPr lvl="1">
              <a:buFont typeface="Arial" pitchFamily="34" charset="0"/>
              <a:buChar char="•"/>
            </a:pPr>
            <a:r>
              <a:rPr lang="en-US" dirty="0" smtClean="0"/>
              <a:t>The </a:t>
            </a:r>
            <a:r>
              <a:rPr lang="en-US" dirty="0" smtClean="0">
                <a:solidFill>
                  <a:srgbClr val="990000"/>
                </a:solidFill>
              </a:rPr>
              <a:t>decline in up-to-date knowledge </a:t>
            </a:r>
            <a:r>
              <a:rPr lang="en-US" dirty="0" smtClean="0"/>
              <a:t>as </a:t>
            </a:r>
            <a:r>
              <a:rPr lang="en-US" dirty="0" smtClean="0"/>
              <a:t>clinicians</a:t>
            </a:r>
            <a:br>
              <a:rPr lang="en-US" dirty="0" smtClean="0"/>
            </a:br>
            <a:r>
              <a:rPr lang="en-US" dirty="0" smtClean="0"/>
              <a:t> </a:t>
            </a:r>
            <a:r>
              <a:rPr lang="en-US" dirty="0" smtClean="0"/>
              <a:t>move past medical school days</a:t>
            </a:r>
          </a:p>
          <a:p>
            <a:pPr lvl="1">
              <a:buFont typeface="Arial" pitchFamily="34" charset="0"/>
              <a:buChar char="•"/>
            </a:pPr>
            <a:r>
              <a:rPr lang="en-US" dirty="0" smtClean="0">
                <a:solidFill>
                  <a:srgbClr val="990000"/>
                </a:solidFill>
              </a:rPr>
              <a:t>Time pressures </a:t>
            </a:r>
            <a:r>
              <a:rPr lang="en-US" dirty="0" smtClean="0"/>
              <a:t>of treating patients immediately</a:t>
            </a:r>
          </a:p>
        </p:txBody>
      </p:sp>
      <p:sp>
        <p:nvSpPr>
          <p:cNvPr id="4" name="Slide Number Placeholder 3"/>
          <p:cNvSpPr>
            <a:spLocks noGrp="1"/>
          </p:cNvSpPr>
          <p:nvPr>
            <p:ph type="sldNum" sz="quarter" idx="12"/>
          </p:nvPr>
        </p:nvSpPr>
        <p:spPr/>
        <p:txBody>
          <a:bodyPr/>
          <a:lstStyle/>
          <a:p>
            <a:fld id="{BA4E6587-4BAD-485A-A689-5EAAEC994210}" type="slidenum">
              <a:rPr lang="en-US" smtClean="0"/>
              <a:pPr/>
              <a:t>4</a:t>
            </a:fld>
            <a:endParaRPr lang="en-US"/>
          </a:p>
        </p:txBody>
      </p:sp>
      <p:pic>
        <p:nvPicPr>
          <p:cNvPr id="30721" name="Picture 1"/>
          <p:cNvPicPr>
            <a:picLocks noChangeAspect="1" noChangeArrowheads="1"/>
          </p:cNvPicPr>
          <p:nvPr/>
        </p:nvPicPr>
        <p:blipFill>
          <a:blip r:embed="rId3"/>
          <a:srcRect/>
          <a:stretch>
            <a:fillRect/>
          </a:stretch>
        </p:blipFill>
        <p:spPr bwMode="auto">
          <a:xfrm>
            <a:off x="7239000" y="3657600"/>
            <a:ext cx="1614487" cy="25401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500" fill="hold"/>
                                        <p:tgtEl>
                                          <p:spTgt spid="30721"/>
                                        </p:tgtEl>
                                        <p:attrNameLst>
                                          <p:attrName>ppt_w</p:attrName>
                                        </p:attrNameLst>
                                      </p:cBhvr>
                                      <p:tavLst>
                                        <p:tav tm="0">
                                          <p:val>
                                            <p:fltVal val="0"/>
                                          </p:val>
                                        </p:tav>
                                        <p:tav tm="100000">
                                          <p:val>
                                            <p:strVal val="#ppt_w"/>
                                          </p:val>
                                        </p:tav>
                                      </p:tavLst>
                                    </p:anim>
                                    <p:anim calcmode="lin" valueType="num">
                                      <p:cBhvr>
                                        <p:cTn id="8" dur="500" fill="hold"/>
                                        <p:tgtEl>
                                          <p:spTgt spid="307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Where did this evidence movement come from? </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5</a:t>
            </a:fld>
            <a:endParaRPr lang="en-US" dirty="0"/>
          </a:p>
        </p:txBody>
      </p:sp>
      <p:grpSp>
        <p:nvGrpSpPr>
          <p:cNvPr id="28" name="Group 27"/>
          <p:cNvGrpSpPr/>
          <p:nvPr/>
        </p:nvGrpSpPr>
        <p:grpSpPr>
          <a:xfrm>
            <a:off x="533399" y="1066800"/>
            <a:ext cx="3505200" cy="795754"/>
            <a:chOff x="304800" y="1066800"/>
            <a:chExt cx="3505200" cy="795754"/>
          </a:xfrm>
        </p:grpSpPr>
        <p:pic>
          <p:nvPicPr>
            <p:cNvPr id="7" name="Picture 2"/>
            <p:cNvPicPr>
              <a:picLocks noChangeAspect="1" noChangeArrowheads="1"/>
            </p:cNvPicPr>
            <p:nvPr/>
          </p:nvPicPr>
          <p:blipFill>
            <a:blip r:embed="rId3"/>
            <a:srcRect/>
            <a:stretch>
              <a:fillRect/>
            </a:stretch>
          </p:blipFill>
          <p:spPr bwMode="auto">
            <a:xfrm>
              <a:off x="304800" y="1066800"/>
              <a:ext cx="3505200" cy="472255"/>
            </a:xfrm>
            <a:prstGeom prst="rect">
              <a:avLst/>
            </a:prstGeom>
            <a:noFill/>
            <a:ln w="9525">
              <a:noFill/>
              <a:miter lim="800000"/>
              <a:headEnd/>
              <a:tailEnd/>
            </a:ln>
            <a:effectLst/>
          </p:spPr>
        </p:pic>
        <p:sp>
          <p:nvSpPr>
            <p:cNvPr id="9" name="Rectangle 8"/>
            <p:cNvSpPr/>
            <p:nvPr/>
          </p:nvSpPr>
          <p:spPr>
            <a:xfrm>
              <a:off x="786058" y="1524000"/>
              <a:ext cx="2542684" cy="338554"/>
            </a:xfrm>
            <a:prstGeom prst="rect">
              <a:avLst/>
            </a:prstGeom>
          </p:spPr>
          <p:txBody>
            <a:bodyPr wrap="none">
              <a:spAutoFit/>
            </a:bodyPr>
            <a:lstStyle/>
            <a:p>
              <a:r>
                <a:rPr lang="en-US" sz="1600" dirty="0" smtClean="0"/>
                <a:t>Meta-analysis in medicine</a:t>
              </a:r>
              <a:endParaRPr lang="en-US" sz="1600" dirty="0"/>
            </a:p>
          </p:txBody>
        </p:sp>
      </p:grpSp>
      <p:grpSp>
        <p:nvGrpSpPr>
          <p:cNvPr id="27" name="Group 26"/>
          <p:cNvGrpSpPr/>
          <p:nvPr/>
        </p:nvGrpSpPr>
        <p:grpSpPr>
          <a:xfrm>
            <a:off x="5200650" y="1219200"/>
            <a:ext cx="3276600" cy="795754"/>
            <a:chOff x="4495800" y="1295400"/>
            <a:chExt cx="3276600" cy="795754"/>
          </a:xfrm>
        </p:grpSpPr>
        <p:pic>
          <p:nvPicPr>
            <p:cNvPr id="8" name="Picture 3"/>
            <p:cNvPicPr>
              <a:picLocks noChangeAspect="1" noChangeArrowheads="1"/>
            </p:cNvPicPr>
            <p:nvPr/>
          </p:nvPicPr>
          <p:blipFill>
            <a:blip r:embed="rId4"/>
            <a:srcRect/>
            <a:stretch>
              <a:fillRect/>
            </a:stretch>
          </p:blipFill>
          <p:spPr bwMode="auto">
            <a:xfrm>
              <a:off x="4495800" y="1295400"/>
              <a:ext cx="3276600" cy="482992"/>
            </a:xfrm>
            <a:prstGeom prst="rect">
              <a:avLst/>
            </a:prstGeom>
            <a:noFill/>
            <a:ln w="9525">
              <a:noFill/>
              <a:miter lim="800000"/>
              <a:headEnd/>
              <a:tailEnd/>
            </a:ln>
            <a:effectLst/>
          </p:spPr>
        </p:pic>
        <p:sp>
          <p:nvSpPr>
            <p:cNvPr id="11" name="Rectangle 10"/>
            <p:cNvSpPr/>
            <p:nvPr/>
          </p:nvSpPr>
          <p:spPr>
            <a:xfrm>
              <a:off x="4845927" y="1752600"/>
              <a:ext cx="2576346" cy="338554"/>
            </a:xfrm>
            <a:prstGeom prst="rect">
              <a:avLst/>
            </a:prstGeom>
          </p:spPr>
          <p:txBody>
            <a:bodyPr wrap="none">
              <a:spAutoFit/>
            </a:bodyPr>
            <a:lstStyle/>
            <a:p>
              <a:r>
                <a:rPr lang="en-US" sz="1600" dirty="0" smtClean="0"/>
                <a:t>Extension to Public Health</a:t>
              </a:r>
              <a:endParaRPr lang="en-US" sz="1600" dirty="0"/>
            </a:p>
          </p:txBody>
        </p:sp>
      </p:grpSp>
      <p:grpSp>
        <p:nvGrpSpPr>
          <p:cNvPr id="25" name="Group 24"/>
          <p:cNvGrpSpPr/>
          <p:nvPr/>
        </p:nvGrpSpPr>
        <p:grpSpPr>
          <a:xfrm>
            <a:off x="381000" y="4343400"/>
            <a:ext cx="3809999" cy="838200"/>
            <a:chOff x="457200" y="3276600"/>
            <a:chExt cx="3809999" cy="838200"/>
          </a:xfrm>
        </p:grpSpPr>
        <p:pic>
          <p:nvPicPr>
            <p:cNvPr id="5" name="Picture 1"/>
            <p:cNvPicPr>
              <a:picLocks noChangeAspect="1" noChangeArrowheads="1"/>
            </p:cNvPicPr>
            <p:nvPr/>
          </p:nvPicPr>
          <p:blipFill>
            <a:blip r:embed="rId5"/>
            <a:srcRect/>
            <a:stretch>
              <a:fillRect/>
            </a:stretch>
          </p:blipFill>
          <p:spPr bwMode="auto">
            <a:xfrm>
              <a:off x="457200" y="3276600"/>
              <a:ext cx="3809999" cy="526381"/>
            </a:xfrm>
            <a:prstGeom prst="rect">
              <a:avLst/>
            </a:prstGeom>
            <a:noFill/>
            <a:ln w="9525">
              <a:noFill/>
              <a:miter lim="800000"/>
              <a:headEnd/>
              <a:tailEnd/>
            </a:ln>
            <a:effectLst/>
          </p:spPr>
        </p:pic>
        <p:sp>
          <p:nvSpPr>
            <p:cNvPr id="12" name="Rectangle 11"/>
            <p:cNvSpPr/>
            <p:nvPr/>
          </p:nvSpPr>
          <p:spPr>
            <a:xfrm>
              <a:off x="1786561" y="3776246"/>
              <a:ext cx="1151277" cy="338554"/>
            </a:xfrm>
            <a:prstGeom prst="rect">
              <a:avLst/>
            </a:prstGeom>
          </p:spPr>
          <p:txBody>
            <a:bodyPr wrap="none">
              <a:spAutoFit/>
            </a:bodyPr>
            <a:lstStyle/>
            <a:p>
              <a:r>
                <a:rPr lang="en-US" sz="1600" dirty="0" smtClean="0"/>
                <a:t>Guidelines</a:t>
              </a:r>
              <a:endParaRPr lang="en-US" sz="1600" dirty="0"/>
            </a:p>
          </p:txBody>
        </p:sp>
      </p:grpSp>
      <p:grpSp>
        <p:nvGrpSpPr>
          <p:cNvPr id="24" name="Group 23"/>
          <p:cNvGrpSpPr/>
          <p:nvPr/>
        </p:nvGrpSpPr>
        <p:grpSpPr>
          <a:xfrm>
            <a:off x="5003760" y="2740391"/>
            <a:ext cx="3670381" cy="843818"/>
            <a:chOff x="5257800" y="3152336"/>
            <a:chExt cx="3670381" cy="843818"/>
          </a:xfrm>
        </p:grpSpPr>
        <p:pic>
          <p:nvPicPr>
            <p:cNvPr id="6" name="Picture 1"/>
            <p:cNvPicPr>
              <a:picLocks noChangeAspect="1" noChangeArrowheads="1"/>
            </p:cNvPicPr>
            <p:nvPr/>
          </p:nvPicPr>
          <p:blipFill>
            <a:blip r:embed="rId6"/>
            <a:srcRect/>
            <a:stretch>
              <a:fillRect/>
            </a:stretch>
          </p:blipFill>
          <p:spPr bwMode="auto">
            <a:xfrm>
              <a:off x="5257800" y="3152336"/>
              <a:ext cx="3670381" cy="496887"/>
            </a:xfrm>
            <a:prstGeom prst="rect">
              <a:avLst/>
            </a:prstGeom>
            <a:noFill/>
            <a:ln w="9525">
              <a:noFill/>
              <a:miter lim="800000"/>
              <a:headEnd/>
              <a:tailEnd/>
            </a:ln>
            <a:effectLst/>
          </p:spPr>
        </p:pic>
        <p:sp>
          <p:nvSpPr>
            <p:cNvPr id="14" name="Rectangle 13"/>
            <p:cNvSpPr/>
            <p:nvPr/>
          </p:nvSpPr>
          <p:spPr>
            <a:xfrm>
              <a:off x="5655738" y="3657600"/>
              <a:ext cx="2874505" cy="338554"/>
            </a:xfrm>
            <a:prstGeom prst="rect">
              <a:avLst/>
            </a:prstGeom>
          </p:spPr>
          <p:txBody>
            <a:bodyPr wrap="none">
              <a:spAutoFit/>
            </a:bodyPr>
            <a:lstStyle/>
            <a:p>
              <a:r>
                <a:rPr lang="en-US" sz="1600" dirty="0" smtClean="0"/>
                <a:t>Extension to Social Programs</a:t>
              </a:r>
              <a:endParaRPr lang="en-US" sz="1600" dirty="0"/>
            </a:p>
          </p:txBody>
        </p:sp>
      </p:grpSp>
      <p:grpSp>
        <p:nvGrpSpPr>
          <p:cNvPr id="26" name="Group 25"/>
          <p:cNvGrpSpPr/>
          <p:nvPr/>
        </p:nvGrpSpPr>
        <p:grpSpPr>
          <a:xfrm>
            <a:off x="619309" y="2294939"/>
            <a:ext cx="3333380" cy="1616075"/>
            <a:chOff x="838200" y="2209800"/>
            <a:chExt cx="3333380" cy="1616075"/>
          </a:xfrm>
        </p:grpSpPr>
        <p:sp>
          <p:nvSpPr>
            <p:cNvPr id="10" name="Rectangle 9"/>
            <p:cNvSpPr/>
            <p:nvPr/>
          </p:nvSpPr>
          <p:spPr>
            <a:xfrm>
              <a:off x="1495640" y="2971800"/>
              <a:ext cx="2018501" cy="338554"/>
            </a:xfrm>
            <a:prstGeom prst="rect">
              <a:avLst/>
            </a:prstGeom>
          </p:spPr>
          <p:txBody>
            <a:bodyPr wrap="none">
              <a:spAutoFit/>
            </a:bodyPr>
            <a:lstStyle/>
            <a:p>
              <a:pPr algn="ctr"/>
              <a:r>
                <a:rPr lang="en-US" sz="1600" dirty="0" smtClean="0"/>
                <a:t>Systematic Reviews</a:t>
              </a:r>
              <a:endParaRPr lang="en-US" sz="1600" dirty="0"/>
            </a:p>
          </p:txBody>
        </p:sp>
        <p:pic>
          <p:nvPicPr>
            <p:cNvPr id="28673" name="Picture 1"/>
            <p:cNvPicPr>
              <a:picLocks noChangeAspect="1" noChangeArrowheads="1"/>
            </p:cNvPicPr>
            <p:nvPr/>
          </p:nvPicPr>
          <p:blipFill>
            <a:blip r:embed="rId7"/>
            <a:srcRect/>
            <a:stretch>
              <a:fillRect/>
            </a:stretch>
          </p:blipFill>
          <p:spPr bwMode="auto">
            <a:xfrm>
              <a:off x="838200" y="2209800"/>
              <a:ext cx="3333380" cy="762000"/>
            </a:xfrm>
            <a:prstGeom prst="rect">
              <a:avLst/>
            </a:prstGeom>
            <a:noFill/>
            <a:ln w="9525">
              <a:noFill/>
              <a:miter lim="800000"/>
              <a:headEnd/>
              <a:tailEnd/>
            </a:ln>
            <a:effectLst/>
          </p:spPr>
        </p:pic>
        <p:pic>
          <p:nvPicPr>
            <p:cNvPr id="28674" name="Picture 2"/>
            <p:cNvPicPr>
              <a:picLocks noChangeAspect="1" noChangeArrowheads="1"/>
            </p:cNvPicPr>
            <p:nvPr/>
          </p:nvPicPr>
          <p:blipFill>
            <a:blip r:embed="rId8"/>
            <a:srcRect/>
            <a:stretch>
              <a:fillRect/>
            </a:stretch>
          </p:blipFill>
          <p:spPr bwMode="auto">
            <a:xfrm>
              <a:off x="1189647" y="3276600"/>
              <a:ext cx="2630487" cy="549275"/>
            </a:xfrm>
            <a:prstGeom prst="rect">
              <a:avLst/>
            </a:prstGeom>
            <a:noFill/>
            <a:ln w="9525">
              <a:noFill/>
              <a:miter lim="800000"/>
              <a:headEnd/>
              <a:tailEnd/>
            </a:ln>
            <a:effectLst/>
          </p:spPr>
        </p:pic>
      </p:grpSp>
      <p:grpSp>
        <p:nvGrpSpPr>
          <p:cNvPr id="23" name="Group 22"/>
          <p:cNvGrpSpPr/>
          <p:nvPr/>
        </p:nvGrpSpPr>
        <p:grpSpPr>
          <a:xfrm>
            <a:off x="4838700" y="4309646"/>
            <a:ext cx="4000500" cy="871954"/>
            <a:chOff x="4724400" y="4419600"/>
            <a:chExt cx="4000500" cy="871954"/>
          </a:xfrm>
        </p:grpSpPr>
        <p:sp>
          <p:nvSpPr>
            <p:cNvPr id="15" name="Rectangle 14"/>
            <p:cNvSpPr/>
            <p:nvPr/>
          </p:nvSpPr>
          <p:spPr>
            <a:xfrm>
              <a:off x="5583953" y="4953000"/>
              <a:ext cx="2281394" cy="338554"/>
            </a:xfrm>
            <a:prstGeom prst="rect">
              <a:avLst/>
            </a:prstGeom>
          </p:spPr>
          <p:txBody>
            <a:bodyPr wrap="none">
              <a:spAutoFit/>
            </a:bodyPr>
            <a:lstStyle/>
            <a:p>
              <a:r>
                <a:rPr lang="en-US" sz="1600" dirty="0" smtClean="0"/>
                <a:t>Extension to Education</a:t>
              </a:r>
              <a:endParaRPr lang="en-US" sz="1600" dirty="0"/>
            </a:p>
          </p:txBody>
        </p:sp>
        <p:pic>
          <p:nvPicPr>
            <p:cNvPr id="28675" name="Picture 3"/>
            <p:cNvPicPr>
              <a:picLocks noChangeAspect="1" noChangeArrowheads="1"/>
            </p:cNvPicPr>
            <p:nvPr/>
          </p:nvPicPr>
          <p:blipFill>
            <a:blip r:embed="rId9"/>
            <a:srcRect/>
            <a:stretch>
              <a:fillRect/>
            </a:stretch>
          </p:blipFill>
          <p:spPr bwMode="auto">
            <a:xfrm>
              <a:off x="4724400" y="4419600"/>
              <a:ext cx="4000500" cy="500063"/>
            </a:xfrm>
            <a:prstGeom prst="rect">
              <a:avLst/>
            </a:prstGeom>
            <a:noFill/>
            <a:ln w="9525">
              <a:noFill/>
              <a:miter lim="800000"/>
              <a:headEnd/>
              <a:tailEnd/>
            </a:ln>
            <a:effectLst/>
          </p:spPr>
        </p:pic>
      </p:grpSp>
      <p:grpSp>
        <p:nvGrpSpPr>
          <p:cNvPr id="22" name="Group 21"/>
          <p:cNvGrpSpPr/>
          <p:nvPr/>
        </p:nvGrpSpPr>
        <p:grpSpPr>
          <a:xfrm>
            <a:off x="2438400" y="5528846"/>
            <a:ext cx="4419600" cy="871954"/>
            <a:chOff x="609600" y="5410200"/>
            <a:chExt cx="4419600" cy="871954"/>
          </a:xfrm>
        </p:grpSpPr>
        <p:sp>
          <p:nvSpPr>
            <p:cNvPr id="13" name="Rectangle 12"/>
            <p:cNvSpPr/>
            <p:nvPr/>
          </p:nvSpPr>
          <p:spPr>
            <a:xfrm>
              <a:off x="685800" y="5943600"/>
              <a:ext cx="4267200" cy="338554"/>
            </a:xfrm>
            <a:prstGeom prst="rect">
              <a:avLst/>
            </a:prstGeom>
          </p:spPr>
          <p:txBody>
            <a:bodyPr wrap="square">
              <a:spAutoFit/>
            </a:bodyPr>
            <a:lstStyle/>
            <a:p>
              <a:pPr algn="ctr"/>
              <a:r>
                <a:rPr lang="en-US" sz="1600" dirty="0" smtClean="0"/>
                <a:t>Comparative Effectiveness Reviews (AHRQ)</a:t>
              </a:r>
              <a:endParaRPr lang="en-US" sz="1600" dirty="0"/>
            </a:p>
          </p:txBody>
        </p:sp>
        <p:pic>
          <p:nvPicPr>
            <p:cNvPr id="28677" name="Picture 5"/>
            <p:cNvPicPr>
              <a:picLocks noChangeAspect="1" noChangeArrowheads="1"/>
            </p:cNvPicPr>
            <p:nvPr/>
          </p:nvPicPr>
          <p:blipFill>
            <a:blip r:embed="rId10"/>
            <a:srcRect/>
            <a:stretch>
              <a:fillRect/>
            </a:stretch>
          </p:blipFill>
          <p:spPr bwMode="auto">
            <a:xfrm>
              <a:off x="609600" y="5410200"/>
              <a:ext cx="4419600" cy="639763"/>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so much emphasis on it today? </a:t>
            </a:r>
            <a:endParaRPr lang="en-US" sz="4000" dirty="0" smtClean="0"/>
          </a:p>
        </p:txBody>
      </p:sp>
      <p:sp>
        <p:nvSpPr>
          <p:cNvPr id="3" name="Content Placeholder 2"/>
          <p:cNvSpPr>
            <a:spLocks noGrp="1"/>
          </p:cNvSpPr>
          <p:nvPr>
            <p:ph idx="1"/>
          </p:nvPr>
        </p:nvSpPr>
        <p:spPr>
          <a:xfrm>
            <a:off x="228600" y="3810000"/>
            <a:ext cx="6858000" cy="2667000"/>
          </a:xfrm>
        </p:spPr>
        <p:txBody>
          <a:bodyPr>
            <a:normAutofit fontScale="85000" lnSpcReduction="20000"/>
          </a:bodyPr>
          <a:lstStyle/>
          <a:p>
            <a:r>
              <a:rPr lang="en-US" dirty="0" smtClean="0"/>
              <a:t>Overwhelming </a:t>
            </a:r>
            <a:r>
              <a:rPr lang="en-US" dirty="0" smtClean="0"/>
              <a:t>evidence base</a:t>
            </a:r>
          </a:p>
          <a:p>
            <a:r>
              <a:rPr lang="en-US" dirty="0" smtClean="0"/>
              <a:t>Evidence that evidence was not being used in practice</a:t>
            </a:r>
          </a:p>
          <a:p>
            <a:r>
              <a:rPr lang="en-US" dirty="0" smtClean="0"/>
              <a:t>Tensions between research and practice models</a:t>
            </a:r>
          </a:p>
          <a:p>
            <a:r>
              <a:rPr lang="en-US" dirty="0" smtClean="0"/>
              <a:t>The ever-present pressure for accountability</a:t>
            </a:r>
          </a:p>
          <a:p>
            <a:r>
              <a:rPr lang="en-US" dirty="0" smtClean="0"/>
              <a:t>The </a:t>
            </a:r>
            <a:r>
              <a:rPr lang="en-US" dirty="0" smtClean="0"/>
              <a:t>need to control quality of treatment</a:t>
            </a:r>
            <a:endParaRPr lang="en-US"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6</a:t>
            </a:fld>
            <a:endParaRPr lang="en-US"/>
          </a:p>
        </p:txBody>
      </p:sp>
      <p:pic>
        <p:nvPicPr>
          <p:cNvPr id="5" name="Picture 2"/>
          <p:cNvPicPr>
            <a:picLocks noChangeAspect="1" noChangeArrowheads="1"/>
          </p:cNvPicPr>
          <p:nvPr/>
        </p:nvPicPr>
        <p:blipFill>
          <a:blip r:embed="rId3"/>
          <a:srcRect/>
          <a:stretch>
            <a:fillRect/>
          </a:stretch>
        </p:blipFill>
        <p:spPr bwMode="auto">
          <a:xfrm>
            <a:off x="7162800" y="3124200"/>
            <a:ext cx="1539875" cy="2290763"/>
          </a:xfrm>
          <a:prstGeom prst="rect">
            <a:avLst/>
          </a:prstGeom>
          <a:noFill/>
          <a:ln w="9525">
            <a:noFill/>
            <a:miter lim="800000"/>
            <a:headEnd/>
            <a:tailEnd/>
          </a:ln>
          <a:effectLst/>
        </p:spPr>
      </p:pic>
      <p:sp>
        <p:nvSpPr>
          <p:cNvPr id="6" name="Rectangle 5"/>
          <p:cNvSpPr/>
          <p:nvPr/>
        </p:nvSpPr>
        <p:spPr>
          <a:xfrm>
            <a:off x="762000" y="1143000"/>
            <a:ext cx="7696200" cy="2308324"/>
          </a:xfrm>
          <a:prstGeom prst="rect">
            <a:avLst/>
          </a:prstGeom>
        </p:spPr>
        <p:txBody>
          <a:bodyPr wrap="square">
            <a:spAutoFit/>
          </a:bodyPr>
          <a:lstStyle/>
          <a:p>
            <a:pPr marL="0" lvl="1" indent="0" algn="ctr">
              <a:buNone/>
            </a:pPr>
            <a:r>
              <a:rPr lang="en-US" sz="2400" dirty="0" smtClean="0">
                <a:solidFill>
                  <a:srgbClr val="990000"/>
                </a:solidFill>
              </a:rPr>
              <a:t>“Before the move toward evidence-based practice, medical textbooks and articles were filled with thousands of statements and care recommendations that were based solely on the belief of the author or at best a consensus of experts.” </a:t>
            </a:r>
          </a:p>
          <a:p>
            <a:pPr marL="0" lvl="1" indent="0" algn="ctr">
              <a:buNone/>
            </a:pPr>
            <a:r>
              <a:rPr lang="en-US" sz="2400" dirty="0" smtClean="0"/>
              <a:t>(IOM, 2008, p123)</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What is the relationship among evidence-based practice, practice-driven </a:t>
            </a:r>
            <a:r>
              <a:rPr lang="en-US" sz="2000" dirty="0" smtClean="0"/>
              <a:t>evidence and </a:t>
            </a:r>
            <a:r>
              <a:rPr lang="en-US" sz="2000" dirty="0" smtClean="0"/>
              <a:t>research-practice </a:t>
            </a:r>
            <a:r>
              <a:rPr lang="en-US" sz="2000" dirty="0" smtClean="0"/>
              <a:t>integration? </a:t>
            </a:r>
            <a:endParaRPr lang="en-US" sz="2400" dirty="0" smtClean="0"/>
          </a:p>
        </p:txBody>
      </p:sp>
      <p:sp>
        <p:nvSpPr>
          <p:cNvPr id="4" name="Slide Number Placeholder 3"/>
          <p:cNvSpPr>
            <a:spLocks noGrp="1"/>
          </p:cNvSpPr>
          <p:nvPr>
            <p:ph type="sldNum" sz="quarter" idx="12"/>
          </p:nvPr>
        </p:nvSpPr>
        <p:spPr/>
        <p:txBody>
          <a:bodyPr/>
          <a:lstStyle/>
          <a:p>
            <a:fld id="{BA4E6587-4BAD-485A-A689-5EAAEC994210}" type="slidenum">
              <a:rPr lang="en-US" smtClean="0"/>
              <a:pPr/>
              <a:t>7</a:t>
            </a:fld>
            <a:endParaRPr lang="en-US"/>
          </a:p>
        </p:txBody>
      </p:sp>
      <p:grpSp>
        <p:nvGrpSpPr>
          <p:cNvPr id="16" name="Group 15"/>
          <p:cNvGrpSpPr/>
          <p:nvPr/>
        </p:nvGrpSpPr>
        <p:grpSpPr>
          <a:xfrm>
            <a:off x="2250702" y="1524000"/>
            <a:ext cx="4302498" cy="523220"/>
            <a:chOff x="2250702" y="1524000"/>
            <a:chExt cx="4302498" cy="523220"/>
          </a:xfrm>
        </p:grpSpPr>
        <p:sp>
          <p:nvSpPr>
            <p:cNvPr id="6" name="TextBox 5"/>
            <p:cNvSpPr txBox="1"/>
            <p:nvPr/>
          </p:nvSpPr>
          <p:spPr>
            <a:xfrm>
              <a:off x="2250702" y="1524000"/>
              <a:ext cx="1625766" cy="523220"/>
            </a:xfrm>
            <a:prstGeom prst="rect">
              <a:avLst/>
            </a:prstGeom>
            <a:noFill/>
          </p:spPr>
          <p:txBody>
            <a:bodyPr wrap="none" rtlCol="0">
              <a:spAutoFit/>
            </a:bodyPr>
            <a:lstStyle/>
            <a:p>
              <a:r>
                <a:rPr lang="en-US" sz="2800" dirty="0" smtClean="0">
                  <a:latin typeface="Arial" pitchFamily="34" charset="0"/>
                  <a:cs typeface="Arial" pitchFamily="34" charset="0"/>
                </a:rPr>
                <a:t>evidence</a:t>
              </a:r>
            </a:p>
          </p:txBody>
        </p:sp>
        <p:sp>
          <p:nvSpPr>
            <p:cNvPr id="7" name="TextBox 6"/>
            <p:cNvSpPr txBox="1"/>
            <p:nvPr/>
          </p:nvSpPr>
          <p:spPr>
            <a:xfrm>
              <a:off x="5070102" y="1524000"/>
              <a:ext cx="1483098" cy="523220"/>
            </a:xfrm>
            <a:prstGeom prst="rect">
              <a:avLst/>
            </a:prstGeom>
            <a:noFill/>
          </p:spPr>
          <p:txBody>
            <a:bodyPr wrap="none" rtlCol="0">
              <a:spAutoFit/>
            </a:bodyPr>
            <a:lstStyle/>
            <a:p>
              <a:r>
                <a:rPr lang="en-US" sz="2800" dirty="0" smtClean="0">
                  <a:latin typeface="Arial" pitchFamily="34" charset="0"/>
                  <a:cs typeface="Arial" pitchFamily="34" charset="0"/>
                </a:rPr>
                <a:t>practice</a:t>
              </a:r>
            </a:p>
          </p:txBody>
        </p:sp>
        <p:sp>
          <p:nvSpPr>
            <p:cNvPr id="12" name="Right Arrow 11"/>
            <p:cNvSpPr/>
            <p:nvPr/>
          </p:nvSpPr>
          <p:spPr bwMode="auto">
            <a:xfrm>
              <a:off x="4003302" y="1600200"/>
              <a:ext cx="990600" cy="381000"/>
            </a:xfrm>
            <a:prstGeom prst="rightArrow">
              <a:avLst/>
            </a:prstGeom>
            <a:solidFill>
              <a:schemeClr val="bg2">
                <a:lumMod val="60000"/>
                <a:lumOff val="4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17" name="Group 16"/>
          <p:cNvGrpSpPr/>
          <p:nvPr/>
        </p:nvGrpSpPr>
        <p:grpSpPr>
          <a:xfrm>
            <a:off x="2286000" y="2667000"/>
            <a:ext cx="4211012" cy="533400"/>
            <a:chOff x="2286000" y="2667000"/>
            <a:chExt cx="4211012" cy="533400"/>
          </a:xfrm>
        </p:grpSpPr>
        <p:sp>
          <p:nvSpPr>
            <p:cNvPr id="8" name="TextBox 7"/>
            <p:cNvSpPr txBox="1"/>
            <p:nvPr/>
          </p:nvSpPr>
          <p:spPr>
            <a:xfrm>
              <a:off x="2286000" y="2667000"/>
              <a:ext cx="1625766" cy="523220"/>
            </a:xfrm>
            <a:prstGeom prst="rect">
              <a:avLst/>
            </a:prstGeom>
            <a:noFill/>
          </p:spPr>
          <p:txBody>
            <a:bodyPr wrap="none" rtlCol="0">
              <a:spAutoFit/>
            </a:bodyPr>
            <a:lstStyle/>
            <a:p>
              <a:r>
                <a:rPr lang="en-US" sz="2800" dirty="0" smtClean="0">
                  <a:latin typeface="Arial" pitchFamily="34" charset="0"/>
                  <a:cs typeface="Arial" pitchFamily="34" charset="0"/>
                </a:rPr>
                <a:t>evidence</a:t>
              </a:r>
              <a:endParaRPr lang="en-US" sz="2800" dirty="0" smtClean="0">
                <a:latin typeface="Arial" pitchFamily="34" charset="0"/>
                <a:cs typeface="Arial" pitchFamily="34" charset="0"/>
              </a:endParaRPr>
            </a:p>
          </p:txBody>
        </p:sp>
        <p:sp>
          <p:nvSpPr>
            <p:cNvPr id="9" name="TextBox 8"/>
            <p:cNvSpPr txBox="1"/>
            <p:nvPr/>
          </p:nvSpPr>
          <p:spPr>
            <a:xfrm>
              <a:off x="4953000" y="2677180"/>
              <a:ext cx="1544012" cy="523220"/>
            </a:xfrm>
            <a:prstGeom prst="rect">
              <a:avLst/>
            </a:prstGeom>
            <a:noFill/>
          </p:spPr>
          <p:txBody>
            <a:bodyPr wrap="none" rtlCol="0">
              <a:spAutoFit/>
            </a:bodyPr>
            <a:lstStyle/>
            <a:p>
              <a:r>
                <a:rPr lang="en-US" sz="2800" dirty="0" smtClean="0">
                  <a:latin typeface="Arial" pitchFamily="34" charset="0"/>
                  <a:cs typeface="Arial" pitchFamily="34" charset="0"/>
                </a:rPr>
                <a:t> practice</a:t>
              </a:r>
              <a:endParaRPr lang="en-US" sz="2800" dirty="0" smtClean="0">
                <a:latin typeface="Arial" pitchFamily="34" charset="0"/>
                <a:cs typeface="Arial" pitchFamily="34" charset="0"/>
              </a:endParaRPr>
            </a:p>
          </p:txBody>
        </p:sp>
        <p:sp>
          <p:nvSpPr>
            <p:cNvPr id="13" name="Right Arrow 12"/>
            <p:cNvSpPr/>
            <p:nvPr/>
          </p:nvSpPr>
          <p:spPr bwMode="auto">
            <a:xfrm flipH="1">
              <a:off x="3962400" y="2743200"/>
              <a:ext cx="990600" cy="381000"/>
            </a:xfrm>
            <a:prstGeom prst="rightArrow">
              <a:avLst/>
            </a:prstGeom>
            <a:solidFill>
              <a:schemeClr val="bg2">
                <a:lumMod val="60000"/>
                <a:lumOff val="4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18" name="Group 17"/>
          <p:cNvGrpSpPr/>
          <p:nvPr/>
        </p:nvGrpSpPr>
        <p:grpSpPr>
          <a:xfrm>
            <a:off x="2286000" y="3810000"/>
            <a:ext cx="4302498" cy="2514600"/>
            <a:chOff x="2286000" y="3810000"/>
            <a:chExt cx="4302498" cy="2514600"/>
          </a:xfrm>
        </p:grpSpPr>
        <p:sp>
          <p:nvSpPr>
            <p:cNvPr id="10" name="TextBox 9"/>
            <p:cNvSpPr txBox="1"/>
            <p:nvPr/>
          </p:nvSpPr>
          <p:spPr>
            <a:xfrm>
              <a:off x="2286000" y="4800600"/>
              <a:ext cx="1625766" cy="523220"/>
            </a:xfrm>
            <a:prstGeom prst="rect">
              <a:avLst/>
            </a:prstGeom>
            <a:noFill/>
          </p:spPr>
          <p:txBody>
            <a:bodyPr wrap="none" rtlCol="0">
              <a:spAutoFit/>
            </a:bodyPr>
            <a:lstStyle/>
            <a:p>
              <a:r>
                <a:rPr lang="en-US" sz="2800" dirty="0" smtClean="0">
                  <a:latin typeface="Arial" pitchFamily="34" charset="0"/>
                  <a:cs typeface="Arial" pitchFamily="34" charset="0"/>
                </a:rPr>
                <a:t>evidence</a:t>
              </a:r>
            </a:p>
          </p:txBody>
        </p:sp>
        <p:sp>
          <p:nvSpPr>
            <p:cNvPr id="11" name="TextBox 10"/>
            <p:cNvSpPr txBox="1"/>
            <p:nvPr/>
          </p:nvSpPr>
          <p:spPr>
            <a:xfrm>
              <a:off x="5105400" y="4800600"/>
              <a:ext cx="1483098" cy="523220"/>
            </a:xfrm>
            <a:prstGeom prst="rect">
              <a:avLst/>
            </a:prstGeom>
            <a:noFill/>
          </p:spPr>
          <p:txBody>
            <a:bodyPr wrap="none" rtlCol="0">
              <a:spAutoFit/>
            </a:bodyPr>
            <a:lstStyle/>
            <a:p>
              <a:r>
                <a:rPr lang="en-US" sz="2800" dirty="0" smtClean="0">
                  <a:latin typeface="Arial" pitchFamily="34" charset="0"/>
                  <a:cs typeface="Arial" pitchFamily="34" charset="0"/>
                </a:rPr>
                <a:t>practice</a:t>
              </a:r>
            </a:p>
          </p:txBody>
        </p:sp>
        <p:sp>
          <p:nvSpPr>
            <p:cNvPr id="14" name="Circular Arrow 13"/>
            <p:cNvSpPr/>
            <p:nvPr/>
          </p:nvSpPr>
          <p:spPr bwMode="auto">
            <a:xfrm>
              <a:off x="3352800" y="3810000"/>
              <a:ext cx="2209800" cy="2057400"/>
            </a:xfrm>
            <a:prstGeom prst="circularArrow">
              <a:avLst/>
            </a:prstGeom>
            <a:solidFill>
              <a:schemeClr val="bg2">
                <a:lumMod val="60000"/>
                <a:lumOff val="4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5" name="Circular Arrow 14"/>
            <p:cNvSpPr/>
            <p:nvPr/>
          </p:nvSpPr>
          <p:spPr bwMode="auto">
            <a:xfrm flipH="1" flipV="1">
              <a:off x="3352800" y="4267200"/>
              <a:ext cx="2209800" cy="2057400"/>
            </a:xfrm>
            <a:prstGeom prst="circularArrow">
              <a:avLst/>
            </a:prstGeom>
            <a:solidFill>
              <a:schemeClr val="bg2">
                <a:lumMod val="60000"/>
                <a:lumOff val="4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constitutes evidence and how do we know it when we see it?</a:t>
            </a:r>
            <a:endParaRPr lang="en-US" dirty="0"/>
          </a:p>
        </p:txBody>
      </p:sp>
      <p:sp>
        <p:nvSpPr>
          <p:cNvPr id="4" name="Slide Number Placeholder 3"/>
          <p:cNvSpPr>
            <a:spLocks noGrp="1"/>
          </p:cNvSpPr>
          <p:nvPr>
            <p:ph type="sldNum" sz="quarter" idx="12"/>
          </p:nvPr>
        </p:nvSpPr>
        <p:spPr/>
        <p:txBody>
          <a:bodyPr/>
          <a:lstStyle/>
          <a:p>
            <a:fld id="{BA4E6587-4BAD-485A-A689-5EAAEC994210}" type="slidenum">
              <a:rPr lang="en-US" smtClean="0"/>
              <a:pPr/>
              <a:t>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7010400" y="3558600"/>
            <a:ext cx="1724025" cy="1724025"/>
          </a:xfrm>
          <a:prstGeom prst="rect">
            <a:avLst/>
          </a:prstGeom>
          <a:noFill/>
          <a:ln w="9525">
            <a:noFill/>
            <a:miter lim="800000"/>
            <a:headEnd/>
            <a:tailEnd/>
          </a:ln>
          <a:effectLst/>
        </p:spPr>
      </p:pic>
      <p:sp>
        <p:nvSpPr>
          <p:cNvPr id="9" name="Rectangle 8"/>
          <p:cNvSpPr/>
          <p:nvPr/>
        </p:nvSpPr>
        <p:spPr>
          <a:xfrm>
            <a:off x="304800" y="1044000"/>
            <a:ext cx="7239000" cy="5509200"/>
          </a:xfrm>
          <a:prstGeom prst="rect">
            <a:avLst/>
          </a:prstGeom>
        </p:spPr>
        <p:txBody>
          <a:bodyPr wrap="square">
            <a:spAutoFit/>
          </a:bodyPr>
          <a:lstStyle/>
          <a:p>
            <a:pPr marL="287338" indent="-287338">
              <a:buFont typeface="Arial" pitchFamily="34" charset="0"/>
              <a:buChar char="•"/>
            </a:pPr>
            <a:r>
              <a:rPr lang="en-US" sz="3200" dirty="0" smtClean="0">
                <a:sym typeface="Wingdings" pitchFamily="2" charset="2"/>
              </a:rPr>
              <a:t>Evidence </a:t>
            </a:r>
            <a:r>
              <a:rPr lang="en-US" sz="3200" dirty="0" smtClean="0">
                <a:sym typeface="Wingdings" pitchFamily="2" charset="2"/>
              </a:rPr>
              <a:t>is </a:t>
            </a:r>
            <a:r>
              <a:rPr lang="en-US" sz="3200" i="1" dirty="0" smtClean="0">
                <a:solidFill>
                  <a:srgbClr val="990000"/>
                </a:solidFill>
                <a:sym typeface="Wingdings" pitchFamily="2" charset="2"/>
              </a:rPr>
              <a:t>synthesized </a:t>
            </a:r>
            <a:r>
              <a:rPr lang="en-US" sz="3200" i="1" dirty="0" smtClean="0">
                <a:solidFill>
                  <a:srgbClr val="990000"/>
                </a:solidFill>
                <a:sym typeface="Wingdings" pitchFamily="2" charset="2"/>
              </a:rPr>
              <a:t>empirical </a:t>
            </a:r>
            <a:r>
              <a:rPr lang="en-US" sz="3200" i="1" dirty="0" smtClean="0">
                <a:solidFill>
                  <a:srgbClr val="990000"/>
                </a:solidFill>
                <a:sym typeface="Wingdings" pitchFamily="2" charset="2"/>
              </a:rPr>
              <a:t>knowledge</a:t>
            </a:r>
            <a:r>
              <a:rPr lang="en-US" sz="3200" dirty="0" smtClean="0">
                <a:solidFill>
                  <a:srgbClr val="990000"/>
                </a:solidFill>
                <a:sym typeface="Wingdings" pitchFamily="2" charset="2"/>
              </a:rPr>
              <a:t> </a:t>
            </a:r>
            <a:r>
              <a:rPr lang="en-US" sz="3200" dirty="0" smtClean="0">
                <a:sym typeface="Wingdings" pitchFamily="2" charset="2"/>
              </a:rPr>
              <a:t>that can be understood </a:t>
            </a:r>
            <a:r>
              <a:rPr lang="en-US" sz="3200" dirty="0" smtClean="0">
                <a:sym typeface="Wingdings" pitchFamily="2" charset="2"/>
              </a:rPr>
              <a:t>and used by </a:t>
            </a:r>
            <a:r>
              <a:rPr lang="en-US" sz="3200" dirty="0" smtClean="0">
                <a:sym typeface="Wingdings" pitchFamily="2" charset="2"/>
              </a:rPr>
              <a:t>practitioners</a:t>
            </a:r>
          </a:p>
          <a:p>
            <a:pPr marL="287338" indent="-287338">
              <a:buFont typeface="Arial" pitchFamily="34" charset="0"/>
              <a:buChar char="•"/>
            </a:pPr>
            <a:r>
              <a:rPr lang="en-US" sz="3200" dirty="0" smtClean="0">
                <a:sym typeface="Wingdings" pitchFamily="2" charset="2"/>
              </a:rPr>
              <a:t>Evidence differs in quality and most evidence-based systems </a:t>
            </a:r>
            <a:r>
              <a:rPr lang="en-US" sz="3200" dirty="0" smtClean="0">
                <a:sym typeface="Wingdings" pitchFamily="2" charset="2"/>
              </a:rPr>
              <a:t>use an </a:t>
            </a:r>
            <a:r>
              <a:rPr lang="en-US" sz="3200" i="1" dirty="0" smtClean="0">
                <a:solidFill>
                  <a:srgbClr val="990000"/>
                </a:solidFill>
                <a:sym typeface="Wingdings" pitchFamily="2" charset="2"/>
              </a:rPr>
              <a:t>evidence hierarchy </a:t>
            </a:r>
            <a:r>
              <a:rPr lang="en-US" sz="3200" dirty="0" smtClean="0">
                <a:sym typeface="Wingdings" pitchFamily="2" charset="2"/>
              </a:rPr>
              <a:t>– to help </a:t>
            </a:r>
            <a:r>
              <a:rPr lang="en-US" sz="3200" dirty="0" smtClean="0">
                <a:sym typeface="Wingdings" pitchFamily="2" charset="2"/>
              </a:rPr>
              <a:t>practitioners judge </a:t>
            </a:r>
            <a:r>
              <a:rPr lang="en-US" sz="3200" dirty="0" smtClean="0">
                <a:sym typeface="Wingdings" pitchFamily="2" charset="2"/>
              </a:rPr>
              <a:t>credibility</a:t>
            </a:r>
          </a:p>
          <a:p>
            <a:pPr marL="287338" indent="-287338">
              <a:buFont typeface="Arial" pitchFamily="34" charset="0"/>
              <a:buChar char="•"/>
            </a:pPr>
            <a:r>
              <a:rPr lang="en-US" sz="3200" dirty="0" smtClean="0">
                <a:sym typeface="Wingdings" pitchFamily="2" charset="2"/>
              </a:rPr>
              <a:t>Evidence differs in </a:t>
            </a:r>
            <a:r>
              <a:rPr lang="en-US" sz="3200" i="1" dirty="0" smtClean="0">
                <a:solidFill>
                  <a:srgbClr val="990000"/>
                </a:solidFill>
                <a:sym typeface="Wingdings" pitchFamily="2" charset="2"/>
              </a:rPr>
              <a:t>strength of recommendation</a:t>
            </a:r>
            <a:r>
              <a:rPr lang="en-US" sz="3200" dirty="0" smtClean="0">
                <a:sym typeface="Wingdings" pitchFamily="2" charset="2"/>
              </a:rPr>
              <a:t> for practice and most evidence-based systems rate </a:t>
            </a:r>
            <a:r>
              <a:rPr lang="en-US" sz="3200" dirty="0" smtClean="0">
                <a:sym typeface="Wingdings" pitchFamily="2" charset="2"/>
              </a:rPr>
              <a:t>this</a:t>
            </a:r>
            <a:endParaRPr lang="en-US" sz="32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models of research – practice process</a:t>
            </a:r>
            <a:endParaRPr lang="en-US" dirty="0"/>
          </a:p>
        </p:txBody>
      </p:sp>
      <p:sp>
        <p:nvSpPr>
          <p:cNvPr id="3" name="Slide Number Placeholder 2"/>
          <p:cNvSpPr>
            <a:spLocks noGrp="1"/>
          </p:cNvSpPr>
          <p:nvPr>
            <p:ph type="sldNum" sz="quarter" idx="12"/>
          </p:nvPr>
        </p:nvSpPr>
        <p:spPr/>
        <p:txBody>
          <a:bodyPr/>
          <a:lstStyle/>
          <a:p>
            <a:fld id="{BA4E6587-4BAD-485A-A689-5EAAEC994210}" type="slidenum">
              <a:rPr lang="en-US" sz="1050" smtClean="0"/>
              <a:pPr/>
              <a:t>9</a:t>
            </a:fld>
            <a:endParaRPr lang="en-US" sz="1050" dirty="0"/>
          </a:p>
        </p:txBody>
      </p:sp>
      <p:grpSp>
        <p:nvGrpSpPr>
          <p:cNvPr id="67" name="Group 66"/>
          <p:cNvGrpSpPr/>
          <p:nvPr/>
        </p:nvGrpSpPr>
        <p:grpSpPr>
          <a:xfrm>
            <a:off x="494437" y="1371600"/>
            <a:ext cx="7812223" cy="584775"/>
            <a:chOff x="494437" y="1371600"/>
            <a:chExt cx="7812223" cy="584775"/>
          </a:xfrm>
        </p:grpSpPr>
        <p:sp>
          <p:nvSpPr>
            <p:cNvPr id="5" name="Rectangle 4"/>
            <p:cNvSpPr/>
            <p:nvPr/>
          </p:nvSpPr>
          <p:spPr>
            <a:xfrm>
              <a:off x="494437" y="1371600"/>
              <a:ext cx="982961" cy="584775"/>
            </a:xfrm>
            <a:prstGeom prst="rect">
              <a:avLst/>
            </a:prstGeom>
          </p:spPr>
          <p:txBody>
            <a:bodyPr wrap="none">
              <a:spAutoFit/>
            </a:bodyPr>
            <a:lstStyle/>
            <a:p>
              <a:pPr algn="ctr"/>
              <a:r>
                <a:rPr lang="en-US" sz="1600" dirty="0" smtClean="0"/>
                <a:t>Basic</a:t>
              </a:r>
            </a:p>
            <a:p>
              <a:pPr algn="ctr"/>
              <a:r>
                <a:rPr lang="en-US" sz="1600" dirty="0" smtClean="0"/>
                <a:t>research</a:t>
              </a:r>
              <a:endParaRPr lang="en-US" sz="1600" dirty="0"/>
            </a:p>
          </p:txBody>
        </p:sp>
        <p:sp>
          <p:nvSpPr>
            <p:cNvPr id="6" name="Rectangle 5"/>
            <p:cNvSpPr/>
            <p:nvPr/>
          </p:nvSpPr>
          <p:spPr>
            <a:xfrm>
              <a:off x="2214977" y="1371600"/>
              <a:ext cx="1040670" cy="584775"/>
            </a:xfrm>
            <a:prstGeom prst="rect">
              <a:avLst/>
            </a:prstGeom>
          </p:spPr>
          <p:txBody>
            <a:bodyPr wrap="none">
              <a:spAutoFit/>
            </a:bodyPr>
            <a:lstStyle/>
            <a:p>
              <a:pPr algn="ctr"/>
              <a:r>
                <a:rPr lang="en-US" sz="1600" dirty="0" smtClean="0">
                  <a:sym typeface="Wingdings" pitchFamily="2" charset="2"/>
                </a:rPr>
                <a:t>Clinical</a:t>
              </a:r>
            </a:p>
            <a:p>
              <a:pPr algn="ctr"/>
              <a:r>
                <a:rPr lang="en-US" sz="1600" dirty="0" smtClean="0">
                  <a:sym typeface="Wingdings" pitchFamily="2" charset="2"/>
                </a:rPr>
                <a:t>research </a:t>
              </a:r>
              <a:endParaRPr lang="en-US" sz="1600" dirty="0"/>
            </a:p>
          </p:txBody>
        </p:sp>
        <p:sp>
          <p:nvSpPr>
            <p:cNvPr id="9" name="Rectangle 8"/>
            <p:cNvSpPr/>
            <p:nvPr/>
          </p:nvSpPr>
          <p:spPr>
            <a:xfrm>
              <a:off x="3999637" y="1510099"/>
              <a:ext cx="1470274" cy="338554"/>
            </a:xfrm>
            <a:prstGeom prst="rect">
              <a:avLst/>
            </a:prstGeom>
          </p:spPr>
          <p:txBody>
            <a:bodyPr wrap="none">
              <a:spAutoFit/>
            </a:bodyPr>
            <a:lstStyle/>
            <a:p>
              <a:pPr algn="ctr"/>
              <a:r>
                <a:rPr lang="en-US" sz="1600" dirty="0" smtClean="0">
                  <a:sym typeface="Wingdings" pitchFamily="2" charset="2"/>
                </a:rPr>
                <a:t>Dissemination</a:t>
              </a:r>
              <a:endParaRPr lang="en-US" sz="1600" dirty="0"/>
            </a:p>
          </p:txBody>
        </p:sp>
        <p:sp>
          <p:nvSpPr>
            <p:cNvPr id="10" name="Rectangle 9"/>
            <p:cNvSpPr/>
            <p:nvPr/>
          </p:nvSpPr>
          <p:spPr>
            <a:xfrm>
              <a:off x="6271610" y="1510099"/>
              <a:ext cx="548548" cy="338554"/>
            </a:xfrm>
            <a:prstGeom prst="rect">
              <a:avLst/>
            </a:prstGeom>
          </p:spPr>
          <p:txBody>
            <a:bodyPr wrap="none">
              <a:spAutoFit/>
            </a:bodyPr>
            <a:lstStyle/>
            <a:p>
              <a:pPr algn="ctr"/>
              <a:r>
                <a:rPr lang="en-US" sz="1600" dirty="0" smtClean="0">
                  <a:sym typeface="Wingdings" pitchFamily="2" charset="2"/>
                </a:rPr>
                <a:t>Use</a:t>
              </a:r>
              <a:endParaRPr lang="en-US" sz="1600" dirty="0"/>
            </a:p>
          </p:txBody>
        </p:sp>
        <p:sp>
          <p:nvSpPr>
            <p:cNvPr id="11" name="Rectangle 10"/>
            <p:cNvSpPr/>
            <p:nvPr/>
          </p:nvSpPr>
          <p:spPr>
            <a:xfrm>
              <a:off x="7504837" y="1510099"/>
              <a:ext cx="801823" cy="338554"/>
            </a:xfrm>
            <a:prstGeom prst="rect">
              <a:avLst/>
            </a:prstGeom>
          </p:spPr>
          <p:txBody>
            <a:bodyPr wrap="none">
              <a:spAutoFit/>
            </a:bodyPr>
            <a:lstStyle/>
            <a:p>
              <a:pPr algn="ctr"/>
              <a:r>
                <a:rPr lang="en-US" sz="1600" dirty="0" smtClean="0">
                  <a:sym typeface="Wingdings" pitchFamily="2" charset="2"/>
                </a:rPr>
                <a:t>Impact</a:t>
              </a:r>
              <a:endParaRPr lang="en-US" sz="1600" dirty="0"/>
            </a:p>
          </p:txBody>
        </p:sp>
        <p:cxnSp>
          <p:nvCxnSpPr>
            <p:cNvPr id="13" name="Straight Arrow Connector 12"/>
            <p:cNvCxnSpPr/>
            <p:nvPr/>
          </p:nvCxnSpPr>
          <p:spPr bwMode="auto">
            <a:xfrm>
              <a:off x="1576785" y="1693971"/>
              <a:ext cx="6381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3361445" y="1694765"/>
              <a:ext cx="63819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5633418" y="1693971"/>
              <a:ext cx="6381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6866645" y="1693971"/>
              <a:ext cx="6381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68" name="Group 67"/>
          <p:cNvGrpSpPr/>
          <p:nvPr/>
        </p:nvGrpSpPr>
        <p:grpSpPr>
          <a:xfrm>
            <a:off x="598254" y="3134380"/>
            <a:ext cx="2221146" cy="3180040"/>
            <a:chOff x="598254" y="3134380"/>
            <a:chExt cx="2221146" cy="3180040"/>
          </a:xfrm>
        </p:grpSpPr>
        <p:grpSp>
          <p:nvGrpSpPr>
            <p:cNvPr id="45" name="Group 44"/>
            <p:cNvGrpSpPr/>
            <p:nvPr/>
          </p:nvGrpSpPr>
          <p:grpSpPr>
            <a:xfrm>
              <a:off x="612126" y="3134380"/>
              <a:ext cx="2207274" cy="523220"/>
              <a:chOff x="260660" y="2743200"/>
              <a:chExt cx="2207274" cy="523220"/>
            </a:xfrm>
          </p:grpSpPr>
          <p:sp>
            <p:nvSpPr>
              <p:cNvPr id="20" name="Rectangle 19"/>
              <p:cNvSpPr/>
              <p:nvPr/>
            </p:nvSpPr>
            <p:spPr>
              <a:xfrm>
                <a:off x="260660" y="2743200"/>
                <a:ext cx="880369" cy="523220"/>
              </a:xfrm>
              <a:prstGeom prst="rect">
                <a:avLst/>
              </a:prstGeom>
            </p:spPr>
            <p:txBody>
              <a:bodyPr wrap="none">
                <a:spAutoFit/>
              </a:bodyPr>
              <a:lstStyle/>
              <a:p>
                <a:pPr algn="ctr"/>
                <a:r>
                  <a:rPr lang="en-US" sz="1400" dirty="0" smtClean="0"/>
                  <a:t>Basic</a:t>
                </a:r>
              </a:p>
              <a:p>
                <a:pPr algn="ctr"/>
                <a:r>
                  <a:rPr lang="en-US" sz="1400" dirty="0" smtClean="0"/>
                  <a:t>research</a:t>
                </a:r>
                <a:endParaRPr lang="en-US" sz="1400" dirty="0"/>
              </a:p>
            </p:txBody>
          </p:sp>
          <p:sp>
            <p:nvSpPr>
              <p:cNvPr id="21" name="Rectangle 20"/>
              <p:cNvSpPr/>
              <p:nvPr/>
            </p:nvSpPr>
            <p:spPr>
              <a:xfrm>
                <a:off x="1537872" y="2743200"/>
                <a:ext cx="930062" cy="523220"/>
              </a:xfrm>
              <a:prstGeom prst="rect">
                <a:avLst/>
              </a:prstGeom>
            </p:spPr>
            <p:txBody>
              <a:bodyPr wrap="none">
                <a:spAutoFit/>
              </a:bodyPr>
              <a:lstStyle/>
              <a:p>
                <a:pPr algn="ctr"/>
                <a:r>
                  <a:rPr lang="en-US" sz="1400" dirty="0" smtClean="0">
                    <a:sym typeface="Wingdings" pitchFamily="2" charset="2"/>
                  </a:rPr>
                  <a:t>Clinical</a:t>
                </a:r>
              </a:p>
              <a:p>
                <a:pPr algn="ctr"/>
                <a:r>
                  <a:rPr lang="en-US" sz="1400" dirty="0" smtClean="0">
                    <a:sym typeface="Wingdings" pitchFamily="2" charset="2"/>
                  </a:rPr>
                  <a:t>research </a:t>
                </a:r>
                <a:endParaRPr lang="en-US" sz="1400" dirty="0"/>
              </a:p>
            </p:txBody>
          </p:sp>
          <p:cxnSp>
            <p:nvCxnSpPr>
              <p:cNvPr id="36" name="Straight Arrow Connector 35"/>
              <p:cNvCxnSpPr>
                <a:stCxn id="20" idx="3"/>
                <a:endCxn id="21" idx="1"/>
              </p:cNvCxnSpPr>
              <p:nvPr/>
            </p:nvCxnSpPr>
            <p:spPr bwMode="auto">
              <a:xfrm>
                <a:off x="1141029" y="3004810"/>
                <a:ext cx="39684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46" name="Group 45"/>
            <p:cNvGrpSpPr/>
            <p:nvPr/>
          </p:nvGrpSpPr>
          <p:grpSpPr>
            <a:xfrm>
              <a:off x="608658" y="3820180"/>
              <a:ext cx="2207274" cy="523220"/>
              <a:chOff x="257192" y="3505200"/>
              <a:chExt cx="2207274" cy="523220"/>
            </a:xfrm>
          </p:grpSpPr>
          <p:sp>
            <p:nvSpPr>
              <p:cNvPr id="23" name="Rectangle 22"/>
              <p:cNvSpPr/>
              <p:nvPr/>
            </p:nvSpPr>
            <p:spPr>
              <a:xfrm>
                <a:off x="257192" y="3505200"/>
                <a:ext cx="880369" cy="523220"/>
              </a:xfrm>
              <a:prstGeom prst="rect">
                <a:avLst/>
              </a:prstGeom>
            </p:spPr>
            <p:txBody>
              <a:bodyPr wrap="none">
                <a:spAutoFit/>
              </a:bodyPr>
              <a:lstStyle/>
              <a:p>
                <a:pPr algn="ctr"/>
                <a:r>
                  <a:rPr lang="en-US" sz="1400" dirty="0" smtClean="0"/>
                  <a:t>Basic</a:t>
                </a:r>
              </a:p>
              <a:p>
                <a:pPr algn="ctr"/>
                <a:r>
                  <a:rPr lang="en-US" sz="1400" dirty="0" smtClean="0"/>
                  <a:t>research</a:t>
                </a:r>
                <a:endParaRPr lang="en-US" sz="1400" dirty="0"/>
              </a:p>
            </p:txBody>
          </p:sp>
          <p:sp>
            <p:nvSpPr>
              <p:cNvPr id="24" name="Rectangle 23"/>
              <p:cNvSpPr/>
              <p:nvPr/>
            </p:nvSpPr>
            <p:spPr>
              <a:xfrm>
                <a:off x="1534404" y="3505200"/>
                <a:ext cx="930062" cy="523220"/>
              </a:xfrm>
              <a:prstGeom prst="rect">
                <a:avLst/>
              </a:prstGeom>
            </p:spPr>
            <p:txBody>
              <a:bodyPr wrap="none">
                <a:spAutoFit/>
              </a:bodyPr>
              <a:lstStyle/>
              <a:p>
                <a:pPr algn="ctr"/>
                <a:r>
                  <a:rPr lang="en-US" sz="1400" dirty="0" smtClean="0">
                    <a:sym typeface="Wingdings" pitchFamily="2" charset="2"/>
                  </a:rPr>
                  <a:t>Clinical</a:t>
                </a:r>
              </a:p>
              <a:p>
                <a:pPr algn="ctr"/>
                <a:r>
                  <a:rPr lang="en-US" sz="1400" dirty="0" smtClean="0">
                    <a:sym typeface="Wingdings" pitchFamily="2" charset="2"/>
                  </a:rPr>
                  <a:t>research </a:t>
                </a:r>
                <a:endParaRPr lang="en-US" sz="1400" dirty="0"/>
              </a:p>
            </p:txBody>
          </p:sp>
          <p:cxnSp>
            <p:nvCxnSpPr>
              <p:cNvPr id="38" name="Straight Arrow Connector 37"/>
              <p:cNvCxnSpPr>
                <a:stCxn id="23" idx="3"/>
                <a:endCxn id="24" idx="1"/>
              </p:cNvCxnSpPr>
              <p:nvPr/>
            </p:nvCxnSpPr>
            <p:spPr bwMode="auto">
              <a:xfrm>
                <a:off x="1137561" y="3766810"/>
                <a:ext cx="39684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47" name="Group 46"/>
            <p:cNvGrpSpPr/>
            <p:nvPr/>
          </p:nvGrpSpPr>
          <p:grpSpPr>
            <a:xfrm>
              <a:off x="605190" y="4505980"/>
              <a:ext cx="2207274" cy="523220"/>
              <a:chOff x="253724" y="4267200"/>
              <a:chExt cx="2207274" cy="523220"/>
            </a:xfrm>
          </p:grpSpPr>
          <p:sp>
            <p:nvSpPr>
              <p:cNvPr id="26" name="Rectangle 25"/>
              <p:cNvSpPr/>
              <p:nvPr/>
            </p:nvSpPr>
            <p:spPr>
              <a:xfrm>
                <a:off x="253724" y="4267200"/>
                <a:ext cx="880369" cy="523220"/>
              </a:xfrm>
              <a:prstGeom prst="rect">
                <a:avLst/>
              </a:prstGeom>
            </p:spPr>
            <p:txBody>
              <a:bodyPr wrap="none">
                <a:spAutoFit/>
              </a:bodyPr>
              <a:lstStyle/>
              <a:p>
                <a:pPr algn="ctr"/>
                <a:r>
                  <a:rPr lang="en-US" sz="1400" dirty="0" smtClean="0"/>
                  <a:t>Basic</a:t>
                </a:r>
              </a:p>
              <a:p>
                <a:pPr algn="ctr"/>
                <a:r>
                  <a:rPr lang="en-US" sz="1400" dirty="0" smtClean="0"/>
                  <a:t>research</a:t>
                </a:r>
                <a:endParaRPr lang="en-US" sz="1400" dirty="0"/>
              </a:p>
            </p:txBody>
          </p:sp>
          <p:sp>
            <p:nvSpPr>
              <p:cNvPr id="27" name="Rectangle 26"/>
              <p:cNvSpPr/>
              <p:nvPr/>
            </p:nvSpPr>
            <p:spPr>
              <a:xfrm>
                <a:off x="1530936" y="4267200"/>
                <a:ext cx="930062" cy="523220"/>
              </a:xfrm>
              <a:prstGeom prst="rect">
                <a:avLst/>
              </a:prstGeom>
            </p:spPr>
            <p:txBody>
              <a:bodyPr wrap="none">
                <a:spAutoFit/>
              </a:bodyPr>
              <a:lstStyle/>
              <a:p>
                <a:pPr algn="ctr"/>
                <a:r>
                  <a:rPr lang="en-US" sz="1400" dirty="0" smtClean="0">
                    <a:sym typeface="Wingdings" pitchFamily="2" charset="2"/>
                  </a:rPr>
                  <a:t>Clinical</a:t>
                </a:r>
              </a:p>
              <a:p>
                <a:pPr algn="ctr"/>
                <a:r>
                  <a:rPr lang="en-US" sz="1400" dirty="0" smtClean="0">
                    <a:sym typeface="Wingdings" pitchFamily="2" charset="2"/>
                  </a:rPr>
                  <a:t>research </a:t>
                </a:r>
                <a:endParaRPr lang="en-US" sz="1400" dirty="0"/>
              </a:p>
            </p:txBody>
          </p:sp>
          <p:cxnSp>
            <p:nvCxnSpPr>
              <p:cNvPr id="40" name="Straight Arrow Connector 39"/>
              <p:cNvCxnSpPr>
                <a:stCxn id="26" idx="3"/>
                <a:endCxn id="27" idx="1"/>
              </p:cNvCxnSpPr>
              <p:nvPr/>
            </p:nvCxnSpPr>
            <p:spPr bwMode="auto">
              <a:xfrm>
                <a:off x="1134093" y="4528810"/>
                <a:ext cx="39684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48" name="Group 47"/>
            <p:cNvGrpSpPr/>
            <p:nvPr/>
          </p:nvGrpSpPr>
          <p:grpSpPr>
            <a:xfrm>
              <a:off x="601722" y="5191780"/>
              <a:ext cx="2207274" cy="523220"/>
              <a:chOff x="250256" y="5029200"/>
              <a:chExt cx="2207274" cy="523220"/>
            </a:xfrm>
          </p:grpSpPr>
          <p:sp>
            <p:nvSpPr>
              <p:cNvPr id="29" name="Rectangle 28"/>
              <p:cNvSpPr/>
              <p:nvPr/>
            </p:nvSpPr>
            <p:spPr>
              <a:xfrm>
                <a:off x="250256" y="5029200"/>
                <a:ext cx="880369" cy="523220"/>
              </a:xfrm>
              <a:prstGeom prst="rect">
                <a:avLst/>
              </a:prstGeom>
            </p:spPr>
            <p:txBody>
              <a:bodyPr wrap="none">
                <a:spAutoFit/>
              </a:bodyPr>
              <a:lstStyle/>
              <a:p>
                <a:pPr algn="ctr"/>
                <a:r>
                  <a:rPr lang="en-US" sz="1400" dirty="0" smtClean="0"/>
                  <a:t>Basic</a:t>
                </a:r>
              </a:p>
              <a:p>
                <a:pPr algn="ctr"/>
                <a:r>
                  <a:rPr lang="en-US" sz="1400" dirty="0" smtClean="0"/>
                  <a:t>research</a:t>
                </a:r>
                <a:endParaRPr lang="en-US" sz="1400" dirty="0"/>
              </a:p>
            </p:txBody>
          </p:sp>
          <p:sp>
            <p:nvSpPr>
              <p:cNvPr id="30" name="Rectangle 29"/>
              <p:cNvSpPr/>
              <p:nvPr/>
            </p:nvSpPr>
            <p:spPr>
              <a:xfrm>
                <a:off x="1527468" y="5029200"/>
                <a:ext cx="930062" cy="523220"/>
              </a:xfrm>
              <a:prstGeom prst="rect">
                <a:avLst/>
              </a:prstGeom>
            </p:spPr>
            <p:txBody>
              <a:bodyPr wrap="none">
                <a:spAutoFit/>
              </a:bodyPr>
              <a:lstStyle/>
              <a:p>
                <a:pPr algn="ctr"/>
                <a:r>
                  <a:rPr lang="en-US" sz="1400" dirty="0" smtClean="0">
                    <a:sym typeface="Wingdings" pitchFamily="2" charset="2"/>
                  </a:rPr>
                  <a:t>Clinical</a:t>
                </a:r>
              </a:p>
              <a:p>
                <a:pPr algn="ctr"/>
                <a:r>
                  <a:rPr lang="en-US" sz="1400" dirty="0" smtClean="0">
                    <a:sym typeface="Wingdings" pitchFamily="2" charset="2"/>
                  </a:rPr>
                  <a:t>research </a:t>
                </a:r>
                <a:endParaRPr lang="en-US" sz="1400" dirty="0"/>
              </a:p>
            </p:txBody>
          </p:sp>
          <p:cxnSp>
            <p:nvCxnSpPr>
              <p:cNvPr id="42" name="Straight Arrow Connector 41"/>
              <p:cNvCxnSpPr>
                <a:stCxn id="29" idx="3"/>
                <a:endCxn id="30" idx="1"/>
              </p:cNvCxnSpPr>
              <p:nvPr/>
            </p:nvCxnSpPr>
            <p:spPr bwMode="auto">
              <a:xfrm>
                <a:off x="1130625" y="5290810"/>
                <a:ext cx="39684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49" name="Group 48"/>
            <p:cNvGrpSpPr/>
            <p:nvPr/>
          </p:nvGrpSpPr>
          <p:grpSpPr>
            <a:xfrm>
              <a:off x="598254" y="5791200"/>
              <a:ext cx="2207274" cy="523220"/>
              <a:chOff x="246788" y="5791200"/>
              <a:chExt cx="2207274" cy="523220"/>
            </a:xfrm>
          </p:grpSpPr>
          <p:sp>
            <p:nvSpPr>
              <p:cNvPr id="32" name="Rectangle 31"/>
              <p:cNvSpPr/>
              <p:nvPr/>
            </p:nvSpPr>
            <p:spPr>
              <a:xfrm>
                <a:off x="246788" y="5791200"/>
                <a:ext cx="880369" cy="523220"/>
              </a:xfrm>
              <a:prstGeom prst="rect">
                <a:avLst/>
              </a:prstGeom>
            </p:spPr>
            <p:txBody>
              <a:bodyPr wrap="none">
                <a:spAutoFit/>
              </a:bodyPr>
              <a:lstStyle/>
              <a:p>
                <a:pPr algn="ctr"/>
                <a:r>
                  <a:rPr lang="en-US" sz="1400" dirty="0" smtClean="0"/>
                  <a:t>Basic</a:t>
                </a:r>
              </a:p>
              <a:p>
                <a:pPr algn="ctr"/>
                <a:r>
                  <a:rPr lang="en-US" sz="1400" dirty="0" smtClean="0"/>
                  <a:t>research</a:t>
                </a:r>
                <a:endParaRPr lang="en-US" sz="1400" dirty="0"/>
              </a:p>
            </p:txBody>
          </p:sp>
          <p:sp>
            <p:nvSpPr>
              <p:cNvPr id="33" name="Rectangle 32"/>
              <p:cNvSpPr/>
              <p:nvPr/>
            </p:nvSpPr>
            <p:spPr>
              <a:xfrm>
                <a:off x="1524000" y="5791200"/>
                <a:ext cx="930062" cy="523220"/>
              </a:xfrm>
              <a:prstGeom prst="rect">
                <a:avLst/>
              </a:prstGeom>
            </p:spPr>
            <p:txBody>
              <a:bodyPr wrap="none">
                <a:spAutoFit/>
              </a:bodyPr>
              <a:lstStyle/>
              <a:p>
                <a:pPr algn="ctr"/>
                <a:r>
                  <a:rPr lang="en-US" sz="1400" dirty="0" smtClean="0">
                    <a:sym typeface="Wingdings" pitchFamily="2" charset="2"/>
                  </a:rPr>
                  <a:t>Clinical</a:t>
                </a:r>
              </a:p>
              <a:p>
                <a:pPr algn="ctr"/>
                <a:r>
                  <a:rPr lang="en-US" sz="1400" dirty="0" smtClean="0">
                    <a:sym typeface="Wingdings" pitchFamily="2" charset="2"/>
                  </a:rPr>
                  <a:t>research </a:t>
                </a:r>
                <a:endParaRPr lang="en-US" sz="1400" dirty="0"/>
              </a:p>
            </p:txBody>
          </p:sp>
          <p:cxnSp>
            <p:nvCxnSpPr>
              <p:cNvPr id="44" name="Straight Arrow Connector 43"/>
              <p:cNvCxnSpPr>
                <a:stCxn id="32" idx="3"/>
                <a:endCxn id="33" idx="1"/>
              </p:cNvCxnSpPr>
              <p:nvPr/>
            </p:nvCxnSpPr>
            <p:spPr bwMode="auto">
              <a:xfrm>
                <a:off x="1127157" y="6052810"/>
                <a:ext cx="39684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grpSp>
        <p:nvGrpSpPr>
          <p:cNvPr id="71" name="Group 70"/>
          <p:cNvGrpSpPr/>
          <p:nvPr/>
        </p:nvGrpSpPr>
        <p:grpSpPr>
          <a:xfrm>
            <a:off x="4297060" y="2500699"/>
            <a:ext cx="4581963" cy="352455"/>
            <a:chOff x="4297060" y="2500699"/>
            <a:chExt cx="4581963" cy="352455"/>
          </a:xfrm>
        </p:grpSpPr>
        <p:sp>
          <p:nvSpPr>
            <p:cNvPr id="50" name="Rectangle 49"/>
            <p:cNvSpPr/>
            <p:nvPr/>
          </p:nvSpPr>
          <p:spPr>
            <a:xfrm>
              <a:off x="4648200" y="2514600"/>
              <a:ext cx="1470274" cy="338554"/>
            </a:xfrm>
            <a:prstGeom prst="rect">
              <a:avLst/>
            </a:prstGeom>
          </p:spPr>
          <p:txBody>
            <a:bodyPr wrap="none">
              <a:spAutoFit/>
            </a:bodyPr>
            <a:lstStyle/>
            <a:p>
              <a:pPr algn="ctr"/>
              <a:r>
                <a:rPr lang="en-US" sz="1600" dirty="0" smtClean="0">
                  <a:sym typeface="Wingdings" pitchFamily="2" charset="2"/>
                </a:rPr>
                <a:t>Dissemination</a:t>
              </a:r>
              <a:endParaRPr lang="en-US" sz="1600" dirty="0"/>
            </a:p>
          </p:txBody>
        </p:sp>
        <p:sp>
          <p:nvSpPr>
            <p:cNvPr id="51" name="Rectangle 50"/>
            <p:cNvSpPr/>
            <p:nvPr/>
          </p:nvSpPr>
          <p:spPr>
            <a:xfrm>
              <a:off x="6843973" y="2500699"/>
              <a:ext cx="548548" cy="338554"/>
            </a:xfrm>
            <a:prstGeom prst="rect">
              <a:avLst/>
            </a:prstGeom>
          </p:spPr>
          <p:txBody>
            <a:bodyPr wrap="none">
              <a:spAutoFit/>
            </a:bodyPr>
            <a:lstStyle/>
            <a:p>
              <a:pPr algn="ctr"/>
              <a:r>
                <a:rPr lang="en-US" sz="1600" dirty="0" smtClean="0">
                  <a:sym typeface="Wingdings" pitchFamily="2" charset="2"/>
                </a:rPr>
                <a:t>Use</a:t>
              </a:r>
              <a:endParaRPr lang="en-US" sz="1600" dirty="0"/>
            </a:p>
          </p:txBody>
        </p:sp>
        <p:sp>
          <p:nvSpPr>
            <p:cNvPr id="52" name="Rectangle 51"/>
            <p:cNvSpPr/>
            <p:nvPr/>
          </p:nvSpPr>
          <p:spPr>
            <a:xfrm>
              <a:off x="8077200" y="2500699"/>
              <a:ext cx="801823" cy="338554"/>
            </a:xfrm>
            <a:prstGeom prst="rect">
              <a:avLst/>
            </a:prstGeom>
          </p:spPr>
          <p:txBody>
            <a:bodyPr wrap="none">
              <a:spAutoFit/>
            </a:bodyPr>
            <a:lstStyle/>
            <a:p>
              <a:pPr algn="ctr"/>
              <a:r>
                <a:rPr lang="en-US" sz="1600" dirty="0" smtClean="0">
                  <a:sym typeface="Wingdings" pitchFamily="2" charset="2"/>
                </a:rPr>
                <a:t>Impact</a:t>
              </a:r>
              <a:endParaRPr lang="en-US" sz="1600" dirty="0"/>
            </a:p>
          </p:txBody>
        </p:sp>
        <p:cxnSp>
          <p:nvCxnSpPr>
            <p:cNvPr id="53" name="Straight Arrow Connector 52"/>
            <p:cNvCxnSpPr/>
            <p:nvPr/>
          </p:nvCxnSpPr>
          <p:spPr bwMode="auto">
            <a:xfrm>
              <a:off x="6205781" y="2684571"/>
              <a:ext cx="6381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a:off x="7439008" y="2684571"/>
              <a:ext cx="63819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Straight Arrow Connector 55"/>
            <p:cNvCxnSpPr/>
            <p:nvPr/>
          </p:nvCxnSpPr>
          <p:spPr bwMode="auto">
            <a:xfrm flipV="1">
              <a:off x="4297060" y="2685365"/>
              <a:ext cx="27494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70" name="Group 69"/>
          <p:cNvGrpSpPr/>
          <p:nvPr/>
        </p:nvGrpSpPr>
        <p:grpSpPr>
          <a:xfrm>
            <a:off x="2812464" y="2362200"/>
            <a:ext cx="1365974" cy="3886994"/>
            <a:chOff x="2812464" y="2362200"/>
            <a:chExt cx="1365974" cy="3886994"/>
          </a:xfrm>
        </p:grpSpPr>
        <p:sp>
          <p:nvSpPr>
            <p:cNvPr id="7" name="Rectangle 6"/>
            <p:cNvSpPr/>
            <p:nvPr/>
          </p:nvSpPr>
          <p:spPr>
            <a:xfrm>
              <a:off x="3048000" y="2362200"/>
              <a:ext cx="1130438" cy="584775"/>
            </a:xfrm>
            <a:prstGeom prst="rect">
              <a:avLst/>
            </a:prstGeom>
          </p:spPr>
          <p:txBody>
            <a:bodyPr wrap="none">
              <a:spAutoFit/>
            </a:bodyPr>
            <a:lstStyle/>
            <a:p>
              <a:r>
                <a:rPr lang="en-US" sz="1600" dirty="0" smtClean="0">
                  <a:sym typeface="Wingdings" pitchFamily="2" charset="2"/>
                </a:rPr>
                <a:t>Research</a:t>
              </a:r>
            </a:p>
            <a:p>
              <a:r>
                <a:rPr lang="en-US" sz="1600" dirty="0" smtClean="0">
                  <a:sym typeface="Wingdings" pitchFamily="2" charset="2"/>
                </a:rPr>
                <a:t>Synthesis </a:t>
              </a:r>
              <a:endParaRPr lang="en-US" sz="1600" dirty="0"/>
            </a:p>
          </p:txBody>
        </p:sp>
        <p:cxnSp>
          <p:nvCxnSpPr>
            <p:cNvPr id="58" name="Straight Connector 57"/>
            <p:cNvCxnSpPr/>
            <p:nvPr/>
          </p:nvCxnSpPr>
          <p:spPr bwMode="auto">
            <a:xfrm rot="5400000">
              <a:off x="1257300" y="4686300"/>
              <a:ext cx="3124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Elbow Connector 59"/>
            <p:cNvCxnSpPr>
              <a:stCxn id="27" idx="3"/>
            </p:cNvCxnSpPr>
            <p:nvPr/>
          </p:nvCxnSpPr>
          <p:spPr bwMode="auto">
            <a:xfrm flipV="1">
              <a:off x="2812464" y="2971800"/>
              <a:ext cx="768936" cy="1795790"/>
            </a:xfrm>
            <a:prstGeom prst="bentConnector2">
              <a:avLst/>
            </a:prstGeom>
            <a:solidFill>
              <a:schemeClr val="accent1"/>
            </a:solidFill>
            <a:ln w="9525" cap="flat" cmpd="sng" algn="ctr">
              <a:solidFill>
                <a:schemeClr val="tx1"/>
              </a:solidFill>
              <a:prstDash val="solid"/>
              <a:round/>
              <a:headEnd type="none" w="med" len="med"/>
              <a:tailEnd type="triangle" w="med" len="med"/>
            </a:ln>
            <a:effectLst/>
          </p:spPr>
        </p:cxnSp>
      </p:grpSp>
      <p:sp>
        <p:nvSpPr>
          <p:cNvPr id="66" name="TextBox 65"/>
          <p:cNvSpPr txBox="1"/>
          <p:nvPr/>
        </p:nvSpPr>
        <p:spPr>
          <a:xfrm>
            <a:off x="4953000" y="3353812"/>
            <a:ext cx="3429000" cy="3046988"/>
          </a:xfrm>
          <a:prstGeom prst="rect">
            <a:avLst/>
          </a:prstGeom>
          <a:noFill/>
        </p:spPr>
        <p:txBody>
          <a:bodyPr wrap="square" rtlCol="0">
            <a:spAutoFit/>
          </a:bodyPr>
          <a:lstStyle/>
          <a:p>
            <a:pPr algn="ctr"/>
            <a:r>
              <a:rPr lang="en-US" sz="3200" dirty="0" smtClean="0">
                <a:solidFill>
                  <a:srgbClr val="990000"/>
                </a:solidFill>
                <a:latin typeface="Arial" pitchFamily="34" charset="0"/>
                <a:cs typeface="Arial" pitchFamily="34" charset="0"/>
              </a:rPr>
              <a:t>Evidence involves a jump in “scale” from individual studies to synthesized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theme/theme1.xml><?xml version="1.0" encoding="utf-8"?>
<a:theme xmlns:a="http://schemas.openxmlformats.org/drawingml/2006/main" name="Cornell">
  <a:themeElements>
    <a:clrScheme name="Custom 1">
      <a:dk1>
        <a:srgbClr val="000000"/>
      </a:dk1>
      <a:lt1>
        <a:srgbClr val="FFFFFF"/>
      </a:lt1>
      <a:dk2>
        <a:srgbClr val="000000"/>
      </a:dk2>
      <a:lt2>
        <a:srgbClr val="808080"/>
      </a:lt2>
      <a:accent1>
        <a:srgbClr val="990000"/>
      </a:accent1>
      <a:accent2>
        <a:srgbClr val="0070C0"/>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txDef>
      <a:spPr>
        <a:noFill/>
      </a:spPr>
      <a:bodyPr wrap="none" rtlCol="0">
        <a:spAutoFit/>
      </a:bodyPr>
      <a:lstStyle>
        <a:defPPr>
          <a:defRPr sz="1400"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7839</TotalTime>
  <Words>5490</Words>
  <Application>Microsoft Office PowerPoint</Application>
  <PresentationFormat>On-screen Show (4:3)</PresentationFormat>
  <Paragraphs>404</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Cornell</vt:lpstr>
      <vt:lpstr>Evidence and Evaluation</vt:lpstr>
      <vt:lpstr>Overview – Some Questions About Evidence</vt:lpstr>
      <vt:lpstr>Overview – Some Questions About Evidence</vt:lpstr>
      <vt:lpstr>Where did this evidence movement come from? </vt:lpstr>
      <vt:lpstr>Where did this evidence movement come from? </vt:lpstr>
      <vt:lpstr>Why is there so much emphasis on it today? </vt:lpstr>
      <vt:lpstr>What is the relationship among evidence-based practice, practice-driven evidence and research-practice integration? </vt:lpstr>
      <vt:lpstr>What constitutes evidence and how do we know it when we see it?</vt:lpstr>
      <vt:lpstr>Two models of research – practice process</vt:lpstr>
      <vt:lpstr>What is the “unit” of evidence and how is evidence stored, retrieved and disseminated? </vt:lpstr>
      <vt:lpstr>What is the “unit” of evidence and how is evidence stored, retrieved and disseminated? </vt:lpstr>
      <vt:lpstr>How do we determine the quality of evidence? </vt:lpstr>
      <vt:lpstr>How do we determine the quality of evidence? </vt:lpstr>
      <vt:lpstr>What role do methods play in determining quality of evidence? </vt:lpstr>
      <vt:lpstr>RCT “Gold Standard” View of Evidence Hierarchy</vt:lpstr>
      <vt:lpstr>RCT “Gold Standard” View of Evidence Hierarchy</vt:lpstr>
      <vt:lpstr>RCT “Gold Standard” View of Evidence Hierarchy</vt:lpstr>
      <vt:lpstr>RCT “Gold Standard” View of Evidence Hierarchy</vt:lpstr>
      <vt:lpstr>Pluralist Pragmatist View of Evidence Hierarchies</vt:lpstr>
      <vt:lpstr>Pluralist Pragmatist View of Evidence Hierarchies</vt:lpstr>
      <vt:lpstr>Pluralist Pragmatist View of Evidence Hierarchies</vt:lpstr>
      <vt:lpstr>Pluralist Pragmatist View of Evidence Hierarchies</vt:lpstr>
      <vt:lpstr>Reformulating the Evidence Hierarchy Debate</vt:lpstr>
      <vt:lpstr>How does the move to an evidence focus influence our thinking about evaluation?</vt:lpstr>
      <vt:lpstr>A Potential Reframing</vt:lpstr>
      <vt:lpstr>Adopting a Phased Approach to Evidence</vt:lpstr>
      <vt:lpstr>Some Potential Requirements for an RCT</vt:lpstr>
      <vt:lpstr>Need for an Evidence Generation Culture</vt:lpstr>
      <vt:lpstr>What role does evaluation play in generating or creating evidence and in influencing this movement? </vt:lpstr>
      <vt:lpstr>What role should evidence play in influencing evaluation? </vt:lpstr>
      <vt:lpstr>Conclusions</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Trochim</dc:creator>
  <cp:lastModifiedBy>William Trochim</cp:lastModifiedBy>
  <cp:revision>160</cp:revision>
  <dcterms:created xsi:type="dcterms:W3CDTF">2009-07-31T15:06:02Z</dcterms:created>
  <dcterms:modified xsi:type="dcterms:W3CDTF">2009-08-16T19:52:27Z</dcterms:modified>
</cp:coreProperties>
</file>